
<file path=[Content_Types].xml><?xml version="1.0" encoding="utf-8"?>
<Types xmlns="http://schemas.openxmlformats.org/package/2006/content-types">
  <Default Extension="m4v" ContentType="video/unknown"/>
  <Default Extension="jpg" ContentType="image/jpeg"/>
  <Default Extension="xml" ContentType="application/xml"/>
  <Default Extension="jpeg" ContentType="image/jpeg"/>
  <Default Extension="wdp" ContentType="image/vnd.ms-photo"/>
  <Default Extension="gif" ContentType="image/gi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61" r:id="rId4"/>
    <p:sldId id="325" r:id="rId5"/>
    <p:sldId id="317" r:id="rId6"/>
    <p:sldId id="326" r:id="rId7"/>
    <p:sldId id="268" r:id="rId8"/>
    <p:sldId id="285" r:id="rId9"/>
    <p:sldId id="281" r:id="rId10"/>
    <p:sldId id="282" r:id="rId11"/>
    <p:sldId id="269" r:id="rId12"/>
    <p:sldId id="284" r:id="rId13"/>
    <p:sldId id="333" r:id="rId14"/>
    <p:sldId id="320" r:id="rId15"/>
    <p:sldId id="286" r:id="rId16"/>
    <p:sldId id="327" r:id="rId17"/>
    <p:sldId id="287" r:id="rId18"/>
    <p:sldId id="290" r:id="rId19"/>
    <p:sldId id="291" r:id="rId20"/>
    <p:sldId id="319" r:id="rId21"/>
    <p:sldId id="280" r:id="rId22"/>
    <p:sldId id="289" r:id="rId23"/>
    <p:sldId id="328" r:id="rId24"/>
    <p:sldId id="293" r:id="rId25"/>
    <p:sldId id="294" r:id="rId26"/>
    <p:sldId id="334" r:id="rId27"/>
    <p:sldId id="292" r:id="rId28"/>
    <p:sldId id="295" r:id="rId29"/>
    <p:sldId id="315" r:id="rId30"/>
    <p:sldId id="329" r:id="rId31"/>
    <p:sldId id="332" r:id="rId32"/>
    <p:sldId id="337" r:id="rId33"/>
    <p:sldId id="322" r:id="rId34"/>
    <p:sldId id="323" r:id="rId35"/>
    <p:sldId id="324" r:id="rId36"/>
    <p:sldId id="297" r:id="rId37"/>
    <p:sldId id="299" r:id="rId38"/>
    <p:sldId id="310" r:id="rId39"/>
    <p:sldId id="301" r:id="rId40"/>
    <p:sldId id="330" r:id="rId41"/>
    <p:sldId id="306" r:id="rId42"/>
    <p:sldId id="303" r:id="rId43"/>
    <p:sldId id="331" r:id="rId44"/>
    <p:sldId id="313" r:id="rId45"/>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ECAE3"/>
    <a:srgbClr val="BEF6BF"/>
    <a:srgbClr val="C721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7" autoAdjust="0"/>
    <p:restoredTop sz="94660"/>
  </p:normalViewPr>
  <p:slideViewPr>
    <p:cSldViewPr snapToGrid="0" snapToObjects="1">
      <p:cViewPr varScale="1">
        <p:scale>
          <a:sx n="155" d="100"/>
          <a:sy n="155" d="100"/>
        </p:scale>
        <p:origin x="-120" y="-768"/>
      </p:cViewPr>
      <p:guideLst>
        <p:guide orient="horz" pos="1620"/>
        <p:guide pos="2880"/>
      </p:guideLst>
    </p:cSldViewPr>
  </p:slideViewPr>
  <p:notesTextViewPr>
    <p:cViewPr>
      <p:scale>
        <a:sx n="100" d="100"/>
        <a:sy n="100" d="100"/>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notesMaster" Target="notesMasters/notesMaster1.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A10DD6-B76C-9A4B-844D-559AAE842D64}" type="datetimeFigureOut">
              <a:rPr lang="en-US" smtClean="0"/>
              <a:t>05/03/2012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EA1441-B902-174A-8984-194BC49342A0}" type="slidenum">
              <a:rPr lang="en-US" smtClean="0"/>
              <a:t>‹#›</a:t>
            </a:fld>
            <a:endParaRPr lang="en-US"/>
          </a:p>
        </p:txBody>
      </p:sp>
    </p:spTree>
    <p:extLst>
      <p:ext uri="{BB962C8B-B14F-4D97-AF65-F5344CB8AC3E}">
        <p14:creationId xmlns:p14="http://schemas.microsoft.com/office/powerpoint/2010/main" val="10630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93444-26EB-8B41-9B14-4A1F9D538489}" type="datetimeFigureOut">
              <a:rPr lang="en-US" smtClean="0"/>
              <a:t>05/03/2012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A5169-4453-7240-B91F-EF9E39C7062B}" type="slidenum">
              <a:rPr lang="en-US" smtClean="0"/>
              <a:t>‹#›</a:t>
            </a:fld>
            <a:endParaRPr lang="en-US"/>
          </a:p>
        </p:txBody>
      </p:sp>
    </p:spTree>
    <p:extLst>
      <p:ext uri="{BB962C8B-B14F-4D97-AF65-F5344CB8AC3E}">
        <p14:creationId xmlns:p14="http://schemas.microsoft.com/office/powerpoint/2010/main" val="1100730735"/>
      </p:ext>
    </p:extLst>
  </p:cSld>
  <p:clrMap bg1="lt1" tx1="dk1" bg2="lt2" tx2="dk2" accent1="accent1" accent2="accent2" accent3="accent3" accent4="accent4" accent5="accent5" accent6="accent6" hlink="hlink" folHlink="folHlink"/>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4"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87967-D4BD-5449-AAD1-9103A6A45D6C}" type="datetimeFigureOut">
              <a:rPr lang="en-US" smtClean="0"/>
              <a:t>05/03/2012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222106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587967-D4BD-5449-AAD1-9103A6A45D6C}" type="datetimeFigureOut">
              <a:rPr lang="en-US" smtClean="0"/>
              <a:t>05/03/2012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205031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587967-D4BD-5449-AAD1-9103A6A45D6C}" type="datetimeFigureOut">
              <a:rPr lang="en-US" smtClean="0"/>
              <a:t>05/03/2012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93360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587967-D4BD-5449-AAD1-9103A6A45D6C}" type="datetimeFigureOut">
              <a:rPr lang="en-US" smtClean="0"/>
              <a:t>05/03/2012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17612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587967-D4BD-5449-AAD1-9103A6A45D6C}" type="datetimeFigureOut">
              <a:rPr lang="en-US" smtClean="0"/>
              <a:t>05/03/2012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310636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587967-D4BD-5449-AAD1-9103A6A45D6C}" type="datetimeFigureOut">
              <a:rPr lang="en-US" smtClean="0"/>
              <a:t>05/03/2012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21460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587967-D4BD-5449-AAD1-9103A6A45D6C}" type="datetimeFigureOut">
              <a:rPr lang="en-US" smtClean="0"/>
              <a:t>05/03/2012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276671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587967-D4BD-5449-AAD1-9103A6A45D6C}" type="datetimeFigureOut">
              <a:rPr lang="en-US" smtClean="0"/>
              <a:t>05/03/2012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400095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87967-D4BD-5449-AAD1-9103A6A45D6C}" type="datetimeFigureOut">
              <a:rPr lang="en-US" smtClean="0"/>
              <a:t>05/03/2012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189438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587967-D4BD-5449-AAD1-9103A6A45D6C}" type="datetimeFigureOut">
              <a:rPr lang="en-US" smtClean="0"/>
              <a:t>05/03/2012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176296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587967-D4BD-5449-AAD1-9103A6A45D6C}" type="datetimeFigureOut">
              <a:rPr lang="en-US" smtClean="0"/>
              <a:t>05/03/2012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586D0-43E6-AA43-B24D-DBD57C4FDEE6}" type="slidenum">
              <a:rPr lang="en-US" smtClean="0"/>
              <a:t>‹#›</a:t>
            </a:fld>
            <a:endParaRPr lang="en-US"/>
          </a:p>
        </p:txBody>
      </p:sp>
    </p:spTree>
    <p:extLst>
      <p:ext uri="{BB962C8B-B14F-4D97-AF65-F5344CB8AC3E}">
        <p14:creationId xmlns:p14="http://schemas.microsoft.com/office/powerpoint/2010/main" val="262462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CC587967-D4BD-5449-AAD1-9103A6A45D6C}" type="datetimeFigureOut">
              <a:rPr lang="en-US" smtClean="0"/>
              <a:t>05/03/2012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329586D0-43E6-AA43-B24D-DBD57C4FDEE6}" type="slidenum">
              <a:rPr lang="en-US" smtClean="0"/>
              <a:t>‹#›</a:t>
            </a:fld>
            <a:endParaRPr lang="en-US"/>
          </a:p>
        </p:txBody>
      </p:sp>
    </p:spTree>
    <p:extLst>
      <p:ext uri="{BB962C8B-B14F-4D97-AF65-F5344CB8AC3E}">
        <p14:creationId xmlns:p14="http://schemas.microsoft.com/office/powerpoint/2010/main" val="100459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8"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3"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4" Type="http://schemas.openxmlformats.org/officeDocument/2006/relationships/image" Target="../media/image17.jpg"/><Relationship Id="rId10" Type="http://schemas.openxmlformats.org/officeDocument/2006/relationships/image" Target="../media/image21.png"/><Relationship Id="rId5"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5.jpg"/><Relationship Id="rId9" Type="http://schemas.openxmlformats.org/officeDocument/2006/relationships/image" Target="../media/image20.jpg"/><Relationship Id="rId3" Type="http://schemas.openxmlformats.org/officeDocument/2006/relationships/image" Target="../media/image16.jpg"/><Relationship Id="rId6"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3" Type="http://schemas.openxmlformats.org/officeDocument/2006/relationships/hyperlink" Target="http://topics.nytimes.com/top/reference/timestopics/subjects/e/european_sovereign_debt_crisis/index.html?inline=nyt-classifier"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4" Type="http://schemas.openxmlformats.org/officeDocument/2006/relationships/image" Target="../media/image28.jpeg"/><Relationship Id="rId10" Type="http://schemas.openxmlformats.org/officeDocument/2006/relationships/image" Target="../media/image34.jpeg"/><Relationship Id="rId5" Type="http://schemas.openxmlformats.org/officeDocument/2006/relationships/image" Target="../media/image29.jpeg"/><Relationship Id="rId7" Type="http://schemas.openxmlformats.org/officeDocument/2006/relationships/image" Target="../media/image31.jpeg"/><Relationship Id="rId11" Type="http://schemas.openxmlformats.org/officeDocument/2006/relationships/hyperlink" Target="http://www.spike.com/video-clips/jgu427/the-kingdom-opening-credits" TargetMode="External"/><Relationship Id="rId1" Type="http://schemas.openxmlformats.org/officeDocument/2006/relationships/slideLayout" Target="../slideLayouts/slideLayout1.xml"/><Relationship Id="rId2" Type="http://schemas.openxmlformats.org/officeDocument/2006/relationships/image" Target="../media/image26.jpeg"/><Relationship Id="rId9" Type="http://schemas.openxmlformats.org/officeDocument/2006/relationships/image" Target="../media/image33.jpeg"/><Relationship Id="rId3" Type="http://schemas.openxmlformats.org/officeDocument/2006/relationships/image" Target="../media/image27.jpeg"/><Relationship Id="rId6"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3"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image" Target="../media/image37.jpg"/><Relationship Id="rId3"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3" Type="http://schemas.openxmlformats.org/officeDocument/2006/relationships/image" Target="../media/image4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news.bbc.co.uk/1/hi/world/americas/us_elections_2008/7707170.stm" TargetMode="External"/><Relationship Id="rId3" Type="http://schemas.openxmlformats.org/officeDocument/2006/relationships/image" Target="../media/image4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image" Target="../media/image42.jpg"/><Relationship Id="rId4" Type="http://schemas.openxmlformats.org/officeDocument/2006/relationships/image" Target="../media/image43.jpg"/><Relationship Id="rId1" Type="http://schemas.openxmlformats.org/officeDocument/2006/relationships/slideLayout" Target="../slideLayouts/slideLayout1.xml"/><Relationship Id="rId2" Type="http://schemas.openxmlformats.org/officeDocument/2006/relationships/image" Target="../media/image41.jpg"/><Relationship Id="rId3" Type="http://schemas.openxmlformats.org/officeDocument/2006/relationships/image" Target="../media/image40.jpg"/><Relationship Id="rId5" Type="http://schemas.openxmlformats.org/officeDocument/2006/relationships/image" Target="../media/image44.jpg"/></Relationships>
</file>

<file path=ppt/slides/_rels/slide29.xml.rels><?xml version="1.0" encoding="UTF-8" standalone="yes"?>
<Relationships xmlns="http://schemas.openxmlformats.org/package/2006/relationships"><Relationship Id="rId4"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image" Target="../media/image45.jpeg"/><Relationship Id="rId3" Type="http://schemas.microsoft.com/office/2007/relationships/hdphoto" Target="../media/hdphoto5.wdp"/><Relationship Id="rId5"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image" Target="../media/image50.jpg"/><Relationship Id="rId1" Type="http://schemas.openxmlformats.org/officeDocument/2006/relationships/slideLayout" Target="../slideLayouts/slideLayout1.xml"/><Relationship Id="rId2" Type="http://schemas.openxmlformats.org/officeDocument/2006/relationships/image" Target="../media/image48.jpg"/><Relationship Id="rId3" Type="http://schemas.openxmlformats.org/officeDocument/2006/relationships/image" Target="../media/image49.jpg"/><Relationship Id="rId5" Type="http://schemas.openxmlformats.org/officeDocument/2006/relationships/image" Target="../media/image51.jpg"/></Relationships>
</file>

<file path=ppt/slides/_rels/slide32.xml.rels><?xml version="1.0" encoding="UTF-8" standalone="yes"?>
<Relationships xmlns="http://schemas.openxmlformats.org/package/2006/relationships"><Relationship Id="rId2" Type="http://schemas.openxmlformats.org/officeDocument/2006/relationships/image" Target="../media/image52.jpg"/><Relationship Id="rId3" Type="http://schemas.openxmlformats.org/officeDocument/2006/relationships/image" Target="../media/image5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g"/><Relationship Id="rId3" Type="http://schemas.openxmlformats.org/officeDocument/2006/relationships/image" Target="../media/image5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3" Type="http://schemas.microsoft.com/office/2007/relationships/hdphoto" Target="../media/hdphoto6.wdp"/><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4" Type="http://schemas.openxmlformats.org/officeDocument/2006/relationships/image" Target="../media/image59.png"/><Relationship Id="rId1" Type="http://schemas.microsoft.com/office/2007/relationships/media" Target="../media/media1.m4v"/><Relationship Id="rId2" Type="http://schemas.openxmlformats.org/officeDocument/2006/relationships/video" Target="../media/media1.m4v"/><Relationship Id="rId3"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6" Type="http://schemas.openxmlformats.org/officeDocument/2006/relationships/image" Target="../media/image64.jpg"/><Relationship Id="rId4" Type="http://schemas.openxmlformats.org/officeDocument/2006/relationships/image" Target="../media/image62.jpg"/><Relationship Id="rId1" Type="http://schemas.openxmlformats.org/officeDocument/2006/relationships/slideLayout" Target="../slideLayouts/slideLayout1.xml"/><Relationship Id="rId2" Type="http://schemas.openxmlformats.org/officeDocument/2006/relationships/image" Target="../media/image60.png"/><Relationship Id="rId3" Type="http://schemas.openxmlformats.org/officeDocument/2006/relationships/image" Target="../media/image61.jpg"/><Relationship Id="rId5" Type="http://schemas.openxmlformats.org/officeDocument/2006/relationships/image" Target="../media/image6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image" Target="../media/image5.jpeg"/><Relationship Id="rId5" Type="http://schemas.openxmlformats.org/officeDocument/2006/relationships/image" Target="../media/image6.png"/><Relationship Id="rId7"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image" Target="../media/image12.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0.jpeg"/><Relationship Id="rId3" Type="http://schemas.microsoft.com/office/2007/relationships/hdphoto" Target="../media/hdphoto1.wdp"/><Relationship Id="rId5"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765"/>
            <a:ext cx="7772400" cy="1102519"/>
          </a:xfrm>
        </p:spPr>
        <p:txBody>
          <a:bodyPr>
            <a:normAutofit fontScale="90000"/>
          </a:bodyPr>
          <a:lstStyle/>
          <a:p>
            <a:pPr>
              <a:lnSpc>
                <a:spcPct val="140000"/>
              </a:lnSpc>
            </a:pPr>
            <a:r>
              <a:rPr lang="en-US" b="1" dirty="0" smtClean="0">
                <a:solidFill>
                  <a:srgbClr val="008000"/>
                </a:solidFill>
                <a:latin typeface="Arial"/>
                <a:cs typeface="Arial"/>
              </a:rPr>
              <a:t>Engaging and Informing</a:t>
            </a:r>
            <a:br>
              <a:rPr lang="en-US" b="1" dirty="0" smtClean="0">
                <a:solidFill>
                  <a:srgbClr val="008000"/>
                </a:solidFill>
                <a:latin typeface="Arial"/>
                <a:cs typeface="Arial"/>
              </a:rPr>
            </a:br>
            <a:r>
              <a:rPr lang="en-US" sz="2000" dirty="0">
                <a:solidFill>
                  <a:srgbClr val="008000"/>
                </a:solidFill>
                <a:latin typeface="Arial"/>
                <a:cs typeface="Arial"/>
              </a:rPr>
              <a:t>(and ‘what video can teach interfaces’)</a:t>
            </a:r>
          </a:p>
        </p:txBody>
      </p:sp>
      <p:sp>
        <p:nvSpPr>
          <p:cNvPr id="3" name="Subtitle 2"/>
          <p:cNvSpPr>
            <a:spLocks noGrp="1"/>
          </p:cNvSpPr>
          <p:nvPr>
            <p:ph type="subTitle" idx="1"/>
          </p:nvPr>
        </p:nvSpPr>
        <p:spPr>
          <a:xfrm>
            <a:off x="172596" y="3686807"/>
            <a:ext cx="2888002" cy="1314450"/>
          </a:xfrm>
        </p:spPr>
        <p:txBody>
          <a:bodyPr>
            <a:normAutofit/>
          </a:bodyPr>
          <a:lstStyle/>
          <a:p>
            <a:pPr algn="l"/>
            <a:r>
              <a:rPr lang="en-US" sz="1600" dirty="0">
                <a:latin typeface="Arial"/>
                <a:cs typeface="Arial"/>
              </a:rPr>
              <a:t>Max Gadney</a:t>
            </a:r>
          </a:p>
          <a:p>
            <a:pPr algn="l"/>
            <a:r>
              <a:rPr lang="en-US" sz="1600" dirty="0">
                <a:latin typeface="Arial"/>
                <a:cs typeface="Arial"/>
              </a:rPr>
              <a:t>After the Flood</a:t>
            </a:r>
          </a:p>
          <a:p>
            <a:pPr algn="l"/>
            <a:r>
              <a:rPr lang="en-US" sz="1600" dirty="0" err="1">
                <a:latin typeface="Arial"/>
                <a:cs typeface="Arial"/>
              </a:rPr>
              <a:t>mg@aftertheflood.com</a:t>
            </a:r>
            <a:endParaRPr lang="en-US" sz="1600" dirty="0">
              <a:latin typeface="Arial"/>
              <a:cs typeface="Arial"/>
            </a:endParaRPr>
          </a:p>
        </p:txBody>
      </p:sp>
      <p:pic>
        <p:nvPicPr>
          <p:cNvPr id="4" name="Picture 3" descr="ATF_GREE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25" y="164774"/>
            <a:ext cx="2126748" cy="390890"/>
          </a:xfrm>
          <a:prstGeom prst="rect">
            <a:avLst/>
          </a:prstGeom>
        </p:spPr>
      </p:pic>
    </p:spTree>
    <p:extLst>
      <p:ext uri="{BB962C8B-B14F-4D97-AF65-F5344CB8AC3E}">
        <p14:creationId xmlns:p14="http://schemas.microsoft.com/office/powerpoint/2010/main" val="42477505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80601"/>
            <a:ext cx="2659180" cy="322784"/>
          </a:xfrm>
        </p:spPr>
        <p:txBody>
          <a:bodyPr anchor="t">
            <a:normAutofit fontScale="90000"/>
          </a:bodyPr>
          <a:lstStyle/>
          <a:p>
            <a:pPr algn="l"/>
            <a:r>
              <a:rPr lang="en-US" sz="1400" b="1" dirty="0">
                <a:solidFill>
                  <a:srgbClr val="008000"/>
                </a:solidFill>
                <a:latin typeface="Arial"/>
                <a:cs typeface="Arial"/>
              </a:rPr>
              <a:t> </a:t>
            </a:r>
            <a:br>
              <a:rPr lang="en-US" sz="1400" b="1" dirty="0">
                <a:solidFill>
                  <a:srgbClr val="008000"/>
                </a:solidFill>
                <a:latin typeface="Arial"/>
                <a:cs typeface="Arial"/>
              </a:rPr>
            </a:br>
            <a:r>
              <a:rPr lang="en-US" sz="1400" b="1" dirty="0">
                <a:solidFill>
                  <a:srgbClr val="008000"/>
                </a:solidFill>
                <a:latin typeface="Arial"/>
                <a:cs typeface="Arial"/>
              </a:rPr>
              <a:t/>
            </a:r>
            <a:br>
              <a:rPr lang="en-US" sz="1400" b="1" dirty="0">
                <a:solidFill>
                  <a:srgbClr val="008000"/>
                </a:solidFill>
                <a:latin typeface="Arial"/>
                <a:cs typeface="Arial"/>
              </a:rPr>
            </a:br>
            <a:r>
              <a:rPr lang="en-US" sz="2200" b="1" dirty="0">
                <a:solidFill>
                  <a:srgbClr val="008000"/>
                </a:solidFill>
                <a:latin typeface="Arial"/>
                <a:cs typeface="Arial"/>
              </a:rPr>
              <a:t>find the idea</a:t>
            </a: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1) - all very well if you are the expert)</a:t>
            </a:r>
            <a:br>
              <a:rPr lang="en-US" sz="1400" b="1" dirty="0">
                <a:solidFill>
                  <a:srgbClr val="008000"/>
                </a:solidFill>
                <a:latin typeface="Arial"/>
                <a:cs typeface="Arial"/>
              </a:rPr>
            </a:b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2) - allow others to find the idea and the concept</a:t>
            </a:r>
            <a:br>
              <a:rPr lang="en-US" sz="1400" b="1" dirty="0">
                <a:solidFill>
                  <a:srgbClr val="008000"/>
                </a:solidFill>
                <a:latin typeface="Arial"/>
                <a:cs typeface="Arial"/>
              </a:rPr>
            </a:b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3) - quant(x)=</a:t>
            </a:r>
            <a:r>
              <a:rPr lang="en-US" sz="1400" b="1" dirty="0" err="1">
                <a:solidFill>
                  <a:srgbClr val="008000"/>
                </a:solidFill>
                <a:latin typeface="Arial"/>
                <a:cs typeface="Arial"/>
              </a:rPr>
              <a:t>qual</a:t>
            </a: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story needs a reason</a:t>
            </a:r>
            <a:br>
              <a:rPr lang="en-US" sz="1400" b="1" dirty="0">
                <a:solidFill>
                  <a:srgbClr val="008000"/>
                </a:solidFill>
                <a:latin typeface="Arial"/>
                <a:cs typeface="Arial"/>
              </a:rPr>
            </a:br>
            <a:r>
              <a:rPr lang="en-US" sz="1400" b="1" dirty="0">
                <a:solidFill>
                  <a:srgbClr val="008000"/>
                </a:solidFill>
                <a:latin typeface="Arial"/>
                <a:cs typeface="Arial"/>
              </a:rPr>
              <a:t> - you need two axes of data – the Why AXIS</a:t>
            </a:r>
            <a:br>
              <a:rPr lang="en-US" sz="1400" b="1" dirty="0">
                <a:solidFill>
                  <a:srgbClr val="008000"/>
                </a:solidFill>
                <a:latin typeface="Arial"/>
                <a:cs typeface="Arial"/>
              </a:rPr>
            </a:br>
            <a:r>
              <a:rPr lang="en-US" sz="1400" b="1" dirty="0">
                <a:solidFill>
                  <a:srgbClr val="008000"/>
                </a:solidFill>
                <a:latin typeface="Arial"/>
                <a:cs typeface="Arial"/>
              </a:rPr>
              <a:t/>
            </a:r>
            <a:br>
              <a:rPr lang="en-US" sz="1400" b="1" dirty="0">
                <a:solidFill>
                  <a:srgbClr val="008000"/>
                </a:solidFill>
                <a:latin typeface="Arial"/>
                <a:cs typeface="Arial"/>
              </a:rPr>
            </a:br>
            <a:r>
              <a:rPr lang="en-US" sz="1400" b="1" dirty="0">
                <a:solidFill>
                  <a:srgbClr val="008000"/>
                </a:solidFill>
                <a:latin typeface="Arial"/>
                <a:cs typeface="Arial"/>
              </a:rPr>
              <a:t>DON</a:t>
            </a:r>
            <a:r>
              <a:rPr lang="fr-FR" sz="1400" b="1" dirty="0">
                <a:solidFill>
                  <a:srgbClr val="008000"/>
                </a:solidFill>
                <a:latin typeface="Arial"/>
                <a:cs typeface="Arial"/>
              </a:rPr>
              <a:t>’</a:t>
            </a:r>
            <a:r>
              <a:rPr lang="en-US" sz="1400" b="1" dirty="0">
                <a:solidFill>
                  <a:srgbClr val="008000"/>
                </a:solidFill>
                <a:latin typeface="Arial"/>
                <a:cs typeface="Arial"/>
              </a:rPr>
              <a:t>T DO WHAT THE DATA WANTS TO DO – MIX IT UP</a:t>
            </a:r>
            <a:br>
              <a:rPr lang="en-US" sz="1400" b="1" dirty="0">
                <a:solidFill>
                  <a:srgbClr val="008000"/>
                </a:solidFill>
                <a:latin typeface="Arial"/>
                <a:cs typeface="Arial"/>
              </a:rPr>
            </a:br>
            <a:r>
              <a:rPr lang="en-US" sz="1400" b="1" dirty="0">
                <a:solidFill>
                  <a:srgbClr val="008000"/>
                </a:solidFill>
                <a:latin typeface="Arial"/>
                <a:cs typeface="Arial"/>
              </a:rPr>
              <a:t>Data wants more than freedom</a:t>
            </a:r>
          </a:p>
        </p:txBody>
      </p:sp>
      <p:pic>
        <p:nvPicPr>
          <p:cNvPr id="4" name="Picture 3" descr="map_par1.gif"/>
          <p:cNvPicPr>
            <a:picLocks noChangeAspect="1"/>
          </p:cNvPicPr>
          <p:nvPr/>
        </p:nvPicPr>
        <p:blipFill rotWithShape="1">
          <a:blip r:embed="rId2" cstate="email">
            <a:alphaModFix amt="60000"/>
            <a:extLst>
              <a:ext uri="{28A0092B-C50C-407E-A947-70E740481C1C}">
                <a14:useLocalDpi xmlns:a14="http://schemas.microsoft.com/office/drawing/2010/main"/>
              </a:ext>
            </a:extLst>
          </a:blip>
          <a:srcRect l="28672" t="19654" r="15633" b="27229"/>
          <a:stretch/>
        </p:blipFill>
        <p:spPr>
          <a:xfrm>
            <a:off x="4792953" y="1"/>
            <a:ext cx="4351048" cy="5154716"/>
          </a:xfrm>
          <a:prstGeom prst="rect">
            <a:avLst/>
          </a:prstGeom>
        </p:spPr>
      </p:pic>
      <p:sp>
        <p:nvSpPr>
          <p:cNvPr id="7" name="Oval 6"/>
          <p:cNvSpPr/>
          <p:nvPr/>
        </p:nvSpPr>
        <p:spPr>
          <a:xfrm>
            <a:off x="5949084" y="1336788"/>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8" name="Oval 7"/>
          <p:cNvSpPr/>
          <p:nvPr/>
        </p:nvSpPr>
        <p:spPr>
          <a:xfrm>
            <a:off x="6911963" y="232468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Oval 8"/>
          <p:cNvSpPr/>
          <p:nvPr/>
        </p:nvSpPr>
        <p:spPr>
          <a:xfrm>
            <a:off x="7198050" y="547093"/>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0" name="Oval 9"/>
          <p:cNvSpPr/>
          <p:nvPr/>
        </p:nvSpPr>
        <p:spPr>
          <a:xfrm>
            <a:off x="7198050" y="810418"/>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1" name="Oval 10"/>
          <p:cNvSpPr/>
          <p:nvPr/>
        </p:nvSpPr>
        <p:spPr>
          <a:xfrm>
            <a:off x="7417295" y="67673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2" name="Oval 11"/>
          <p:cNvSpPr/>
          <p:nvPr/>
        </p:nvSpPr>
        <p:spPr>
          <a:xfrm>
            <a:off x="7264895" y="1004593"/>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3" name="Oval 12"/>
          <p:cNvSpPr/>
          <p:nvPr/>
        </p:nvSpPr>
        <p:spPr>
          <a:xfrm>
            <a:off x="7131206" y="1641579"/>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4" name="Oval 13"/>
          <p:cNvSpPr/>
          <p:nvPr/>
        </p:nvSpPr>
        <p:spPr>
          <a:xfrm>
            <a:off x="7514868" y="2489257"/>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5" name="Oval 14"/>
          <p:cNvSpPr/>
          <p:nvPr/>
        </p:nvSpPr>
        <p:spPr>
          <a:xfrm>
            <a:off x="7581711" y="1860325"/>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Oval 15"/>
          <p:cNvSpPr/>
          <p:nvPr/>
        </p:nvSpPr>
        <p:spPr>
          <a:xfrm>
            <a:off x="7770227" y="1981837"/>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7" name="Oval 16"/>
          <p:cNvSpPr/>
          <p:nvPr/>
        </p:nvSpPr>
        <p:spPr>
          <a:xfrm>
            <a:off x="7922627" y="2134237"/>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Oval 17"/>
          <p:cNvSpPr/>
          <p:nvPr/>
        </p:nvSpPr>
        <p:spPr>
          <a:xfrm>
            <a:off x="6502548" y="1198468"/>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9" name="Oval 18"/>
          <p:cNvSpPr/>
          <p:nvPr/>
        </p:nvSpPr>
        <p:spPr>
          <a:xfrm>
            <a:off x="7465427" y="2152648"/>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0" name="Oval 19"/>
          <p:cNvSpPr/>
          <p:nvPr/>
        </p:nvSpPr>
        <p:spPr>
          <a:xfrm>
            <a:off x="7715400" y="408772"/>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1" name="Oval 20"/>
          <p:cNvSpPr/>
          <p:nvPr/>
        </p:nvSpPr>
        <p:spPr>
          <a:xfrm>
            <a:off x="7751514" y="672097"/>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2" name="Oval 21"/>
          <p:cNvSpPr/>
          <p:nvPr/>
        </p:nvSpPr>
        <p:spPr>
          <a:xfrm>
            <a:off x="7970759" y="53841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3" name="Oval 22"/>
          <p:cNvSpPr/>
          <p:nvPr/>
        </p:nvSpPr>
        <p:spPr>
          <a:xfrm>
            <a:off x="7818359" y="866272"/>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4" name="Oval 23"/>
          <p:cNvSpPr/>
          <p:nvPr/>
        </p:nvSpPr>
        <p:spPr>
          <a:xfrm>
            <a:off x="7648555" y="1534146"/>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5" name="Oval 24"/>
          <p:cNvSpPr/>
          <p:nvPr/>
        </p:nvSpPr>
        <p:spPr>
          <a:xfrm>
            <a:off x="8104446" y="2320048"/>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6" name="Oval 25"/>
          <p:cNvSpPr/>
          <p:nvPr/>
        </p:nvSpPr>
        <p:spPr>
          <a:xfrm>
            <a:off x="8135175" y="1691116"/>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7" name="Oval 26"/>
          <p:cNvSpPr/>
          <p:nvPr/>
        </p:nvSpPr>
        <p:spPr>
          <a:xfrm>
            <a:off x="8323691" y="1843516"/>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8" name="Oval 27"/>
          <p:cNvSpPr/>
          <p:nvPr/>
        </p:nvSpPr>
        <p:spPr>
          <a:xfrm>
            <a:off x="8476091" y="1995916"/>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9" name="Oval 28"/>
          <p:cNvSpPr/>
          <p:nvPr/>
        </p:nvSpPr>
        <p:spPr>
          <a:xfrm>
            <a:off x="6387917" y="287612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0" name="Oval 29"/>
          <p:cNvSpPr/>
          <p:nvPr/>
        </p:nvSpPr>
        <p:spPr>
          <a:xfrm>
            <a:off x="7350796" y="3864013"/>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1" name="Oval 30"/>
          <p:cNvSpPr/>
          <p:nvPr/>
        </p:nvSpPr>
        <p:spPr>
          <a:xfrm>
            <a:off x="7600769" y="2117313"/>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2" name="Oval 31"/>
          <p:cNvSpPr/>
          <p:nvPr/>
        </p:nvSpPr>
        <p:spPr>
          <a:xfrm>
            <a:off x="7600769" y="2380639"/>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3" name="Oval 32"/>
          <p:cNvSpPr/>
          <p:nvPr/>
        </p:nvSpPr>
        <p:spPr>
          <a:xfrm>
            <a:off x="7856128" y="2216062"/>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4" name="Oval 33"/>
          <p:cNvSpPr/>
          <p:nvPr/>
        </p:nvSpPr>
        <p:spPr>
          <a:xfrm>
            <a:off x="7667614" y="2574813"/>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5" name="Oval 34"/>
          <p:cNvSpPr/>
          <p:nvPr/>
        </p:nvSpPr>
        <p:spPr>
          <a:xfrm>
            <a:off x="7533926" y="3211798"/>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6" name="Oval 35"/>
          <p:cNvSpPr/>
          <p:nvPr/>
        </p:nvSpPr>
        <p:spPr>
          <a:xfrm>
            <a:off x="7989817" y="399770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7" name="Oval 36"/>
          <p:cNvSpPr/>
          <p:nvPr/>
        </p:nvSpPr>
        <p:spPr>
          <a:xfrm>
            <a:off x="8020546" y="3399658"/>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8" name="Oval 37"/>
          <p:cNvSpPr/>
          <p:nvPr/>
        </p:nvSpPr>
        <p:spPr>
          <a:xfrm>
            <a:off x="8172946" y="3521170"/>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9" name="Oval 38"/>
          <p:cNvSpPr/>
          <p:nvPr/>
        </p:nvSpPr>
        <p:spPr>
          <a:xfrm>
            <a:off x="8361460" y="367357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0" name="Oval 39"/>
          <p:cNvSpPr/>
          <p:nvPr/>
        </p:nvSpPr>
        <p:spPr>
          <a:xfrm>
            <a:off x="5119893" y="997978"/>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1" name="Oval 40"/>
          <p:cNvSpPr/>
          <p:nvPr/>
        </p:nvSpPr>
        <p:spPr>
          <a:xfrm>
            <a:off x="6082771" y="201958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2" name="Oval 41"/>
          <p:cNvSpPr/>
          <p:nvPr/>
        </p:nvSpPr>
        <p:spPr>
          <a:xfrm>
            <a:off x="6332745" y="241993"/>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3" name="Oval 42"/>
          <p:cNvSpPr/>
          <p:nvPr/>
        </p:nvSpPr>
        <p:spPr>
          <a:xfrm>
            <a:off x="6368859" y="505318"/>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4" name="Oval 43"/>
          <p:cNvSpPr/>
          <p:nvPr/>
        </p:nvSpPr>
        <p:spPr>
          <a:xfrm>
            <a:off x="6551989" y="371631"/>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5" name="Oval 44"/>
          <p:cNvSpPr/>
          <p:nvPr/>
        </p:nvSpPr>
        <p:spPr>
          <a:xfrm>
            <a:off x="6435703" y="699493"/>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6" name="Oval 45"/>
          <p:cNvSpPr/>
          <p:nvPr/>
        </p:nvSpPr>
        <p:spPr>
          <a:xfrm>
            <a:off x="6302016" y="1336478"/>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7" name="Oval 46"/>
          <p:cNvSpPr/>
          <p:nvPr/>
        </p:nvSpPr>
        <p:spPr>
          <a:xfrm>
            <a:off x="6721791" y="2119558"/>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8" name="Oval 47"/>
          <p:cNvSpPr/>
          <p:nvPr/>
        </p:nvSpPr>
        <p:spPr>
          <a:xfrm>
            <a:off x="6788635" y="1490626"/>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9" name="Oval 48"/>
          <p:cNvSpPr/>
          <p:nvPr/>
        </p:nvSpPr>
        <p:spPr>
          <a:xfrm>
            <a:off x="6941035" y="1643026"/>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0" name="Oval 49"/>
          <p:cNvSpPr/>
          <p:nvPr/>
        </p:nvSpPr>
        <p:spPr>
          <a:xfrm>
            <a:off x="7093435" y="1829137"/>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1" name="Oval 50"/>
          <p:cNvSpPr/>
          <p:nvPr/>
        </p:nvSpPr>
        <p:spPr>
          <a:xfrm>
            <a:off x="5823754" y="416853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2" name="Oval 51"/>
          <p:cNvSpPr/>
          <p:nvPr/>
        </p:nvSpPr>
        <p:spPr>
          <a:xfrm>
            <a:off x="6086776" y="970882"/>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3" name="Oval 52"/>
          <p:cNvSpPr/>
          <p:nvPr/>
        </p:nvSpPr>
        <p:spPr>
          <a:xfrm>
            <a:off x="5733844" y="454864"/>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4" name="Oval 53"/>
          <p:cNvSpPr/>
          <p:nvPr/>
        </p:nvSpPr>
        <p:spPr>
          <a:xfrm>
            <a:off x="5733844" y="71819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5" name="Oval 54"/>
          <p:cNvSpPr/>
          <p:nvPr/>
        </p:nvSpPr>
        <p:spPr>
          <a:xfrm>
            <a:off x="5953089" y="584503"/>
            <a:ext cx="133688" cy="133688"/>
          </a:xfrm>
          <a:prstGeom prst="ellipse">
            <a:avLst/>
          </a:prstGeom>
          <a:solidFill>
            <a:srgbClr val="C7215E"/>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6" name="Oval 55"/>
          <p:cNvSpPr/>
          <p:nvPr/>
        </p:nvSpPr>
        <p:spPr>
          <a:xfrm>
            <a:off x="5800689" y="912364"/>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7" name="Oval 56"/>
          <p:cNvSpPr/>
          <p:nvPr/>
        </p:nvSpPr>
        <p:spPr>
          <a:xfrm>
            <a:off x="5667001" y="1549351"/>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8" name="Oval 57"/>
          <p:cNvSpPr/>
          <p:nvPr/>
        </p:nvSpPr>
        <p:spPr>
          <a:xfrm>
            <a:off x="6086776" y="236614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59" name="Oval 58"/>
          <p:cNvSpPr/>
          <p:nvPr/>
        </p:nvSpPr>
        <p:spPr>
          <a:xfrm>
            <a:off x="6153620" y="1703499"/>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60" name="Oval 59"/>
          <p:cNvSpPr/>
          <p:nvPr/>
        </p:nvSpPr>
        <p:spPr>
          <a:xfrm>
            <a:off x="6306021" y="1855899"/>
            <a:ext cx="133688" cy="13368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61" name="Oval 60"/>
          <p:cNvSpPr/>
          <p:nvPr/>
        </p:nvSpPr>
        <p:spPr>
          <a:xfrm>
            <a:off x="6458421" y="2042010"/>
            <a:ext cx="133688" cy="1336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cxnSp>
        <p:nvCxnSpPr>
          <p:cNvPr id="74" name="Straight Connector 73"/>
          <p:cNvCxnSpPr/>
          <p:nvPr/>
        </p:nvCxnSpPr>
        <p:spPr>
          <a:xfrm>
            <a:off x="4792952" y="866272"/>
            <a:ext cx="3092250" cy="42884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3136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5200651"/>
          </a:xfrm>
          <a:prstGeom prst="rect">
            <a:avLst/>
          </a:prstGeom>
        </p:spPr>
      </p:pic>
      <p:sp>
        <p:nvSpPr>
          <p:cNvPr id="12"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for example…</a:t>
            </a:r>
          </a:p>
        </p:txBody>
      </p:sp>
    </p:spTree>
    <p:extLst>
      <p:ext uri="{BB962C8B-B14F-4D97-AF65-F5344CB8AC3E}">
        <p14:creationId xmlns:p14="http://schemas.microsoft.com/office/powerpoint/2010/main" val="17694945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1871" y="2766909"/>
            <a:ext cx="1160827"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rgbClr val="3366FF"/>
                </a:solidFill>
                <a:latin typeface="Arial"/>
                <a:cs typeface="Arial"/>
              </a:rPr>
              <a:t>Earth Alive</a:t>
            </a:r>
          </a:p>
        </p:txBody>
      </p:sp>
      <p:sp>
        <p:nvSpPr>
          <p:cNvPr id="36" name="Rectangle 35"/>
          <p:cNvSpPr/>
          <p:nvPr/>
        </p:nvSpPr>
        <p:spPr>
          <a:xfrm>
            <a:off x="7336812" y="2766909"/>
            <a:ext cx="1160827"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rgbClr val="3366FF"/>
                </a:solidFill>
                <a:latin typeface="Arial"/>
                <a:cs typeface="Arial"/>
              </a:rPr>
              <a:t>Earth Alive</a:t>
            </a:r>
          </a:p>
        </p:txBody>
      </p:sp>
      <p:sp>
        <p:nvSpPr>
          <p:cNvPr id="37" name="Rectangle 36"/>
          <p:cNvSpPr/>
          <p:nvPr/>
        </p:nvSpPr>
        <p:spPr>
          <a:xfrm>
            <a:off x="1622698" y="2772981"/>
            <a:ext cx="5710803"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chemeClr val="tx1"/>
                </a:solidFill>
                <a:latin typeface="Arial"/>
                <a:cs typeface="Arial"/>
              </a:rPr>
              <a:t>Cold dead space</a:t>
            </a:r>
          </a:p>
        </p:txBody>
      </p:sp>
      <p:sp>
        <p:nvSpPr>
          <p:cNvPr id="40" name="Rectangle 39"/>
          <p:cNvSpPr/>
          <p:nvPr/>
        </p:nvSpPr>
        <p:spPr>
          <a:xfrm>
            <a:off x="465182" y="1934972"/>
            <a:ext cx="8032457" cy="327747"/>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dirty="0">
                <a:solidFill>
                  <a:schemeClr val="bg1">
                    <a:lumMod val="50000"/>
                  </a:schemeClr>
                </a:solidFill>
                <a:latin typeface="Arial"/>
                <a:cs typeface="Arial"/>
              </a:rPr>
              <a:t>The </a:t>
            </a:r>
            <a:r>
              <a:rPr lang="en-US" sz="1400" b="1" dirty="0">
                <a:solidFill>
                  <a:srgbClr val="000000"/>
                </a:solidFill>
                <a:latin typeface="Arial"/>
                <a:cs typeface="Arial"/>
              </a:rPr>
              <a:t>stars</a:t>
            </a:r>
            <a:r>
              <a:rPr lang="en-US" sz="1400" dirty="0">
                <a:solidFill>
                  <a:schemeClr val="bg1">
                    <a:lumMod val="50000"/>
                  </a:schemeClr>
                </a:solidFill>
                <a:latin typeface="Arial"/>
                <a:cs typeface="Arial"/>
              </a:rPr>
              <a:t> make</a:t>
            </a:r>
            <a:r>
              <a:rPr lang="en-US" sz="1400" b="1" dirty="0">
                <a:solidFill>
                  <a:srgbClr val="3366FF"/>
                </a:solidFill>
                <a:latin typeface="Arial"/>
                <a:cs typeface="Arial"/>
              </a:rPr>
              <a:t> us </a:t>
            </a:r>
            <a:r>
              <a:rPr lang="en-US" sz="1400" dirty="0">
                <a:solidFill>
                  <a:schemeClr val="bg1">
                    <a:lumMod val="50000"/>
                  </a:schemeClr>
                </a:solidFill>
                <a:latin typeface="Arial"/>
                <a:cs typeface="Arial"/>
              </a:rPr>
              <a:t>– </a:t>
            </a:r>
            <a:r>
              <a:rPr lang="en-US" sz="1400" b="1" dirty="0">
                <a:solidFill>
                  <a:srgbClr val="3366FF"/>
                </a:solidFill>
                <a:latin typeface="Arial"/>
                <a:cs typeface="Arial"/>
              </a:rPr>
              <a:t>we </a:t>
            </a:r>
            <a:r>
              <a:rPr lang="en-US" sz="1400" dirty="0">
                <a:solidFill>
                  <a:schemeClr val="bg1">
                    <a:lumMod val="50000"/>
                  </a:schemeClr>
                </a:solidFill>
                <a:latin typeface="Arial"/>
                <a:cs typeface="Arial"/>
              </a:rPr>
              <a:t>are </a:t>
            </a:r>
            <a:r>
              <a:rPr lang="en-US" sz="1400" b="1" dirty="0">
                <a:solidFill>
                  <a:srgbClr val="000000"/>
                </a:solidFill>
                <a:latin typeface="Arial"/>
                <a:cs typeface="Arial"/>
              </a:rPr>
              <a:t>them </a:t>
            </a:r>
            <a:r>
              <a:rPr lang="en-US" sz="1400" dirty="0">
                <a:solidFill>
                  <a:schemeClr val="bg1">
                    <a:lumMod val="50000"/>
                  </a:schemeClr>
                </a:solidFill>
                <a:latin typeface="Arial"/>
                <a:cs typeface="Arial"/>
              </a:rPr>
              <a:t>and </a:t>
            </a:r>
            <a:r>
              <a:rPr lang="en-US" sz="1400" b="1" dirty="0">
                <a:solidFill>
                  <a:srgbClr val="000000"/>
                </a:solidFill>
                <a:latin typeface="Arial"/>
                <a:cs typeface="Arial"/>
              </a:rPr>
              <a:t>they</a:t>
            </a:r>
            <a:r>
              <a:rPr lang="en-US" sz="1400" dirty="0">
                <a:solidFill>
                  <a:schemeClr val="bg1">
                    <a:lumMod val="50000"/>
                  </a:schemeClr>
                </a:solidFill>
                <a:latin typeface="Arial"/>
                <a:cs typeface="Arial"/>
              </a:rPr>
              <a:t> are </a:t>
            </a:r>
            <a:r>
              <a:rPr lang="en-US" sz="1400" b="1" dirty="0">
                <a:solidFill>
                  <a:srgbClr val="3366FF"/>
                </a:solidFill>
                <a:latin typeface="Arial"/>
                <a:cs typeface="Arial"/>
              </a:rPr>
              <a:t>us</a:t>
            </a:r>
          </a:p>
        </p:txBody>
      </p:sp>
      <p:sp>
        <p:nvSpPr>
          <p:cNvPr id="18" name="Rectangle 17"/>
          <p:cNvSpPr/>
          <p:nvPr/>
        </p:nvSpPr>
        <p:spPr>
          <a:xfrm>
            <a:off x="461865" y="1657973"/>
            <a:ext cx="2197315"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2. Concept – and Story arc</a:t>
            </a:r>
          </a:p>
        </p:txBody>
      </p:sp>
      <p:sp>
        <p:nvSpPr>
          <p:cNvPr id="48" name="Rectangle 47"/>
          <p:cNvSpPr/>
          <p:nvPr/>
        </p:nvSpPr>
        <p:spPr>
          <a:xfrm>
            <a:off x="465180" y="2503134"/>
            <a:ext cx="6143126"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3 .Structural (Visual) concepts – guide the figure and ground/ data types</a:t>
            </a:r>
          </a:p>
        </p:txBody>
      </p:sp>
      <p:sp>
        <p:nvSpPr>
          <p:cNvPr id="53" name="Rectangle 52"/>
          <p:cNvSpPr/>
          <p:nvPr/>
        </p:nvSpPr>
        <p:spPr>
          <a:xfrm>
            <a:off x="461865" y="3137490"/>
            <a:ext cx="2704852"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4. Foreshadowing</a:t>
            </a:r>
          </a:p>
        </p:txBody>
      </p:sp>
      <p:sp>
        <p:nvSpPr>
          <p:cNvPr id="87" name="Rectangle 86"/>
          <p:cNvSpPr/>
          <p:nvPr/>
        </p:nvSpPr>
        <p:spPr>
          <a:xfrm>
            <a:off x="468493" y="1156349"/>
            <a:ext cx="8029145"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dirty="0">
                <a:solidFill>
                  <a:schemeClr val="bg1">
                    <a:lumMod val="50000"/>
                  </a:schemeClr>
                </a:solidFill>
                <a:latin typeface="Arial"/>
                <a:cs typeface="Arial"/>
              </a:rPr>
              <a:t>Atomic level similarity</a:t>
            </a:r>
            <a:endParaRPr lang="en-US" sz="1400" b="1" dirty="0">
              <a:solidFill>
                <a:srgbClr val="3366FF"/>
              </a:solidFill>
              <a:latin typeface="Arial"/>
              <a:cs typeface="Arial"/>
            </a:endParaRPr>
          </a:p>
        </p:txBody>
      </p:sp>
      <p:sp>
        <p:nvSpPr>
          <p:cNvPr id="88" name="Rectangle 87"/>
          <p:cNvSpPr/>
          <p:nvPr/>
        </p:nvSpPr>
        <p:spPr>
          <a:xfrm>
            <a:off x="468487" y="798237"/>
            <a:ext cx="3784439"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1. Content truth (distinction/difference)</a:t>
            </a:r>
          </a:p>
        </p:txBody>
      </p:sp>
      <p:pic>
        <p:nvPicPr>
          <p:cNvPr id="14" name="Picture 13" descr="Picture 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934" y="3604168"/>
            <a:ext cx="1477066" cy="829800"/>
          </a:xfrm>
          <a:prstGeom prst="rect">
            <a:avLst/>
          </a:prstGeom>
        </p:spPr>
      </p:pic>
      <p:pic>
        <p:nvPicPr>
          <p:cNvPr id="15" name="Picture 14" descr="Picture 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425" y="3604168"/>
            <a:ext cx="1479305" cy="829800"/>
          </a:xfrm>
          <a:prstGeom prst="rect">
            <a:avLst/>
          </a:prstGeom>
        </p:spPr>
      </p:pic>
    </p:spTree>
    <p:extLst>
      <p:ext uri="{BB962C8B-B14F-4D97-AF65-F5344CB8AC3E}">
        <p14:creationId xmlns:p14="http://schemas.microsoft.com/office/powerpoint/2010/main" val="422203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65182" y="3260376"/>
            <a:ext cx="8032457"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1400" b="1" dirty="0">
              <a:solidFill>
                <a:schemeClr val="tx1"/>
              </a:solidFill>
              <a:latin typeface="Arial"/>
              <a:cs typeface="Arial"/>
            </a:endParaRPr>
          </a:p>
        </p:txBody>
      </p:sp>
      <p:sp>
        <p:nvSpPr>
          <p:cNvPr id="53" name="Rectangle 52"/>
          <p:cNvSpPr/>
          <p:nvPr/>
        </p:nvSpPr>
        <p:spPr>
          <a:xfrm>
            <a:off x="461865" y="2983886"/>
            <a:ext cx="2704852"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Foreshadowing</a:t>
            </a:r>
          </a:p>
        </p:txBody>
      </p:sp>
      <p:pic>
        <p:nvPicPr>
          <p:cNvPr id="14" name="Picture 13" descr="Picture 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934" y="3747261"/>
            <a:ext cx="1477066" cy="829800"/>
          </a:xfrm>
          <a:prstGeom prst="rect">
            <a:avLst/>
          </a:prstGeom>
        </p:spPr>
      </p:pic>
      <p:pic>
        <p:nvPicPr>
          <p:cNvPr id="15" name="Picture 14" descr="Picture 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425" y="3747261"/>
            <a:ext cx="1479305" cy="829800"/>
          </a:xfrm>
          <a:prstGeom prst="rect">
            <a:avLst/>
          </a:prstGeom>
        </p:spPr>
      </p:pic>
      <p:sp>
        <p:nvSpPr>
          <p:cNvPr id="16" name="Rectangle 15"/>
          <p:cNvSpPr/>
          <p:nvPr/>
        </p:nvSpPr>
        <p:spPr>
          <a:xfrm>
            <a:off x="461871" y="2102924"/>
            <a:ext cx="1160827"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rgbClr val="3366FF"/>
                </a:solidFill>
                <a:latin typeface="Arial"/>
                <a:cs typeface="Arial"/>
              </a:rPr>
              <a:t>Earth Alive</a:t>
            </a:r>
          </a:p>
        </p:txBody>
      </p:sp>
      <p:sp>
        <p:nvSpPr>
          <p:cNvPr id="17" name="Rectangle 16"/>
          <p:cNvSpPr/>
          <p:nvPr/>
        </p:nvSpPr>
        <p:spPr>
          <a:xfrm>
            <a:off x="7336812" y="2102924"/>
            <a:ext cx="1160827"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rgbClr val="3366FF"/>
                </a:solidFill>
                <a:latin typeface="Arial"/>
                <a:cs typeface="Arial"/>
              </a:rPr>
              <a:t>Earth Alive</a:t>
            </a:r>
          </a:p>
        </p:txBody>
      </p:sp>
      <p:sp>
        <p:nvSpPr>
          <p:cNvPr id="19" name="Rectangle 18"/>
          <p:cNvSpPr/>
          <p:nvPr/>
        </p:nvSpPr>
        <p:spPr>
          <a:xfrm>
            <a:off x="1622698" y="2108996"/>
            <a:ext cx="5710803" cy="32920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b="1" dirty="0">
                <a:solidFill>
                  <a:schemeClr val="tx1"/>
                </a:solidFill>
                <a:latin typeface="Arial"/>
                <a:cs typeface="Arial"/>
              </a:rPr>
              <a:t>Cold dead space</a:t>
            </a:r>
          </a:p>
        </p:txBody>
      </p:sp>
      <p:sp>
        <p:nvSpPr>
          <p:cNvPr id="20" name="Rectangle 19"/>
          <p:cNvSpPr/>
          <p:nvPr/>
        </p:nvSpPr>
        <p:spPr>
          <a:xfrm>
            <a:off x="465182" y="1032134"/>
            <a:ext cx="8032457" cy="327747"/>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r>
              <a:rPr lang="en-US" sz="1400" dirty="0">
                <a:solidFill>
                  <a:schemeClr val="bg1">
                    <a:lumMod val="50000"/>
                  </a:schemeClr>
                </a:solidFill>
                <a:latin typeface="Arial"/>
                <a:cs typeface="Arial"/>
              </a:rPr>
              <a:t>The </a:t>
            </a:r>
            <a:r>
              <a:rPr lang="en-US" sz="1400" b="1" dirty="0">
                <a:solidFill>
                  <a:srgbClr val="000000"/>
                </a:solidFill>
                <a:latin typeface="Arial"/>
                <a:cs typeface="Arial"/>
              </a:rPr>
              <a:t>stars</a:t>
            </a:r>
            <a:r>
              <a:rPr lang="en-US" sz="1400" dirty="0">
                <a:solidFill>
                  <a:schemeClr val="bg1">
                    <a:lumMod val="50000"/>
                  </a:schemeClr>
                </a:solidFill>
                <a:latin typeface="Arial"/>
                <a:cs typeface="Arial"/>
              </a:rPr>
              <a:t> make</a:t>
            </a:r>
            <a:r>
              <a:rPr lang="en-US" sz="1400" b="1" dirty="0">
                <a:solidFill>
                  <a:srgbClr val="3366FF"/>
                </a:solidFill>
                <a:latin typeface="Arial"/>
                <a:cs typeface="Arial"/>
              </a:rPr>
              <a:t> us </a:t>
            </a:r>
            <a:r>
              <a:rPr lang="en-US" sz="1400" dirty="0">
                <a:solidFill>
                  <a:schemeClr val="bg1">
                    <a:lumMod val="50000"/>
                  </a:schemeClr>
                </a:solidFill>
                <a:latin typeface="Arial"/>
                <a:cs typeface="Arial"/>
              </a:rPr>
              <a:t>– </a:t>
            </a:r>
            <a:r>
              <a:rPr lang="en-US" sz="1400" b="1" dirty="0">
                <a:solidFill>
                  <a:srgbClr val="3366FF"/>
                </a:solidFill>
                <a:latin typeface="Arial"/>
                <a:cs typeface="Arial"/>
              </a:rPr>
              <a:t>we </a:t>
            </a:r>
            <a:r>
              <a:rPr lang="en-US" sz="1400" dirty="0">
                <a:solidFill>
                  <a:schemeClr val="bg1">
                    <a:lumMod val="50000"/>
                  </a:schemeClr>
                </a:solidFill>
                <a:latin typeface="Arial"/>
                <a:cs typeface="Arial"/>
              </a:rPr>
              <a:t>are </a:t>
            </a:r>
            <a:r>
              <a:rPr lang="en-US" sz="1400" b="1" dirty="0">
                <a:solidFill>
                  <a:srgbClr val="000000"/>
                </a:solidFill>
                <a:latin typeface="Arial"/>
                <a:cs typeface="Arial"/>
              </a:rPr>
              <a:t>them </a:t>
            </a:r>
            <a:r>
              <a:rPr lang="en-US" sz="1400" dirty="0">
                <a:solidFill>
                  <a:schemeClr val="bg1">
                    <a:lumMod val="50000"/>
                  </a:schemeClr>
                </a:solidFill>
                <a:latin typeface="Arial"/>
                <a:cs typeface="Arial"/>
              </a:rPr>
              <a:t>and </a:t>
            </a:r>
            <a:r>
              <a:rPr lang="en-US" sz="1400" b="1" dirty="0">
                <a:solidFill>
                  <a:srgbClr val="000000"/>
                </a:solidFill>
                <a:latin typeface="Arial"/>
                <a:cs typeface="Arial"/>
              </a:rPr>
              <a:t>they</a:t>
            </a:r>
            <a:r>
              <a:rPr lang="en-US" sz="1400" dirty="0">
                <a:solidFill>
                  <a:schemeClr val="bg1">
                    <a:lumMod val="50000"/>
                  </a:schemeClr>
                </a:solidFill>
                <a:latin typeface="Arial"/>
                <a:cs typeface="Arial"/>
              </a:rPr>
              <a:t> are </a:t>
            </a:r>
            <a:r>
              <a:rPr lang="en-US" sz="1400" b="1" dirty="0">
                <a:solidFill>
                  <a:srgbClr val="3366FF"/>
                </a:solidFill>
                <a:latin typeface="Arial"/>
                <a:cs typeface="Arial"/>
              </a:rPr>
              <a:t>us</a:t>
            </a:r>
          </a:p>
        </p:txBody>
      </p:sp>
      <p:sp>
        <p:nvSpPr>
          <p:cNvPr id="21" name="Rectangle 20"/>
          <p:cNvSpPr/>
          <p:nvPr/>
        </p:nvSpPr>
        <p:spPr>
          <a:xfrm>
            <a:off x="461864" y="755135"/>
            <a:ext cx="6146442" cy="276989"/>
          </a:xfrm>
          <a:prstGeom prst="rect">
            <a:avLst/>
          </a:prstGeom>
        </p:spPr>
        <p:txBody>
          <a:bodyPr wrap="square" lIns="91430" tIns="45715" rIns="91430" bIns="45715">
            <a:spAutoFit/>
          </a:bodyPr>
          <a:lstStyle/>
          <a:p>
            <a:r>
              <a:rPr lang="en-GB" sz="1200" dirty="0">
                <a:solidFill>
                  <a:schemeClr val="tx1">
                    <a:lumMod val="50000"/>
                    <a:lumOff val="50000"/>
                  </a:schemeClr>
                </a:solidFill>
                <a:latin typeface="Arial"/>
                <a:cs typeface="Arial"/>
              </a:rPr>
              <a:t>3 .Structural (Visual) concepts – guide the figure and ground/ data types</a:t>
            </a:r>
          </a:p>
        </p:txBody>
      </p:sp>
      <p:pic>
        <p:nvPicPr>
          <p:cNvPr id="2" name="Picture 1" descr="clem_full_ea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65" y="1367303"/>
            <a:ext cx="1160833" cy="741693"/>
          </a:xfrm>
          <a:prstGeom prst="rect">
            <a:avLst/>
          </a:prstGeom>
        </p:spPr>
      </p:pic>
      <p:pic>
        <p:nvPicPr>
          <p:cNvPr id="23" name="Picture 22" descr="clem_full_ea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812" y="1359881"/>
            <a:ext cx="1160827" cy="741693"/>
          </a:xfrm>
          <a:prstGeom prst="rect">
            <a:avLst/>
          </a:prstGeom>
        </p:spPr>
      </p:pic>
      <p:pic>
        <p:nvPicPr>
          <p:cNvPr id="3" name="Picture 2" descr="satellite_1653031c.jpg"/>
          <p:cNvPicPr>
            <a:picLocks noChangeAspect="1"/>
          </p:cNvPicPr>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28402" t="31321" r="29447" b="21999"/>
          <a:stretch/>
        </p:blipFill>
        <p:spPr>
          <a:xfrm>
            <a:off x="1622697" y="1367303"/>
            <a:ext cx="1058989" cy="734271"/>
          </a:xfrm>
          <a:prstGeom prst="rect">
            <a:avLst/>
          </a:prstGeom>
        </p:spPr>
      </p:pic>
      <p:pic>
        <p:nvPicPr>
          <p:cNvPr id="4" name="Picture 3" descr="Sunlight_qjpreviewth.jpg"/>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17357" t="33282" r="23020"/>
          <a:stretch/>
        </p:blipFill>
        <p:spPr>
          <a:xfrm>
            <a:off x="2659180" y="1367303"/>
            <a:ext cx="874919" cy="734271"/>
          </a:xfrm>
          <a:prstGeom prst="rect">
            <a:avLst/>
          </a:prstGeom>
        </p:spPr>
      </p:pic>
      <p:pic>
        <p:nvPicPr>
          <p:cNvPr id="6" name="Picture 5" descr="220px-Enceladus_backdropped_by_ring_shadows_on_Saturn.jpg"/>
          <p:cNvPicPr>
            <a:picLocks noChangeAspect="1"/>
          </p:cNvPicPr>
          <p:nvPr/>
        </p:nvPicPr>
        <p:blipFill rotWithShape="1">
          <a:blip r:embed="rId9">
            <a:extLst>
              <a:ext uri="{28A0092B-C50C-407E-A947-70E740481C1C}">
                <a14:useLocalDpi xmlns:a14="http://schemas.microsoft.com/office/drawing/2010/main" val="0"/>
              </a:ext>
            </a:extLst>
          </a:blip>
          <a:srcRect b="45720"/>
          <a:stretch/>
        </p:blipFill>
        <p:spPr>
          <a:xfrm>
            <a:off x="3534098" y="1359881"/>
            <a:ext cx="1366424" cy="741693"/>
          </a:xfrm>
          <a:prstGeom prst="rect">
            <a:avLst/>
          </a:prstGeom>
        </p:spPr>
      </p:pic>
      <p:pic>
        <p:nvPicPr>
          <p:cNvPr id="9" name="Picture 8" descr="220px-Phoebe.png"/>
          <p:cNvPicPr>
            <a:picLocks noChangeAspect="1"/>
          </p:cNvPicPr>
          <p:nvPr/>
        </p:nvPicPr>
        <p:blipFill rotWithShape="1">
          <a:blip r:embed="rId10">
            <a:extLst>
              <a:ext uri="{28A0092B-C50C-407E-A947-70E740481C1C}">
                <a14:useLocalDpi xmlns:a14="http://schemas.microsoft.com/office/drawing/2010/main" val="0"/>
              </a:ext>
            </a:extLst>
          </a:blip>
          <a:srcRect t="69746"/>
          <a:stretch/>
        </p:blipFill>
        <p:spPr>
          <a:xfrm>
            <a:off x="4885221" y="1367303"/>
            <a:ext cx="2451589" cy="741693"/>
          </a:xfrm>
          <a:prstGeom prst="rect">
            <a:avLst/>
          </a:prstGeom>
        </p:spPr>
      </p:pic>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412049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6736021"/>
              </p:ext>
            </p:extLst>
          </p:nvPr>
        </p:nvGraphicFramePr>
        <p:xfrm>
          <a:off x="714866" y="1117963"/>
          <a:ext cx="7817885" cy="4149703"/>
        </p:xfrm>
        <a:graphic>
          <a:graphicData uri="http://schemas.openxmlformats.org/drawingml/2006/table">
            <a:tbl>
              <a:tblPr firstRow="1" bandRow="1">
                <a:tableStyleId>{5C22544A-7EE6-4342-B048-85BDC9FD1C3A}</a:tableStyleId>
              </a:tblPr>
              <a:tblGrid>
                <a:gridCol w="1563577"/>
                <a:gridCol w="1584872"/>
                <a:gridCol w="1542282"/>
                <a:gridCol w="1563577"/>
                <a:gridCol w="1563577"/>
              </a:tblGrid>
              <a:tr h="564969">
                <a:tc>
                  <a:txBody>
                    <a:bodyPr/>
                    <a:lstStyle/>
                    <a:p>
                      <a:r>
                        <a:rPr lang="en-US" sz="1600" b="0" dirty="0" smtClean="0">
                          <a:solidFill>
                            <a:srgbClr val="008000"/>
                          </a:solidFill>
                          <a:latin typeface="Arial"/>
                          <a:cs typeface="Arial"/>
                        </a:rPr>
                        <a:t>Marketing</a:t>
                      </a:r>
                      <a:endParaRPr lang="en-US" sz="1600" b="0" dirty="0">
                        <a:solidFill>
                          <a:srgbClr val="008000"/>
                        </a:solidFill>
                        <a:latin typeface="Arial"/>
                        <a:cs typeface="Arial"/>
                      </a:endParaRPr>
                    </a:p>
                  </a:txBody>
                  <a:tcPr>
                    <a:lnB w="12700" cap="flat" cmpd="sng" algn="ctr">
                      <a:solidFill>
                        <a:srgbClr val="008000"/>
                      </a:solidFill>
                      <a:prstDash val="sysDot"/>
                      <a:round/>
                      <a:headEnd type="none" w="med" len="med"/>
                      <a:tailEnd type="none" w="med" len="med"/>
                    </a:lnB>
                    <a:noFill/>
                  </a:tcPr>
                </a:tc>
                <a:tc>
                  <a:txBody>
                    <a:bodyPr/>
                    <a:lstStyle/>
                    <a:p>
                      <a:r>
                        <a:rPr lang="en-US" sz="1600" b="0" dirty="0" smtClean="0">
                          <a:solidFill>
                            <a:srgbClr val="008000"/>
                          </a:solidFill>
                          <a:latin typeface="Arial"/>
                          <a:cs typeface="Arial"/>
                        </a:rPr>
                        <a:t>promise</a:t>
                      </a:r>
                      <a:endParaRPr lang="en-US" sz="1600" b="0" dirty="0">
                        <a:solidFill>
                          <a:srgbClr val="008000"/>
                        </a:solidFill>
                        <a:latin typeface="Arial"/>
                        <a:cs typeface="Arial"/>
                      </a:endParaRPr>
                    </a:p>
                  </a:txBody>
                  <a:tcPr>
                    <a:lnB w="12700" cap="flat" cmpd="sng" algn="ctr">
                      <a:solidFill>
                        <a:srgbClr val="008000"/>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B w="12700" cap="flat" cmpd="sng" algn="ctr">
                      <a:solidFill>
                        <a:prstClr val="white"/>
                      </a:solidFill>
                      <a:prstDash val="sysDot"/>
                      <a:round/>
                      <a:headEnd type="none" w="med" len="med"/>
                      <a:tailEnd type="none" w="med" len="med"/>
                    </a:lnB>
                    <a:noFill/>
                  </a:tcPr>
                </a:tc>
              </a:tr>
              <a:tr h="5791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8000"/>
                          </a:solidFill>
                          <a:latin typeface="Arial"/>
                          <a:cs typeface="Arial"/>
                        </a:rPr>
                        <a:t>Games</a:t>
                      </a:r>
                    </a:p>
                    <a:p>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r>
                        <a:rPr lang="en-US" sz="1600" dirty="0" smtClean="0">
                          <a:solidFill>
                            <a:srgbClr val="008000"/>
                          </a:solidFill>
                          <a:latin typeface="Arial"/>
                          <a:cs typeface="Arial"/>
                        </a:rPr>
                        <a:t>mission</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r>
              <a:tr h="6300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8000"/>
                          </a:solidFill>
                          <a:latin typeface="Arial"/>
                          <a:cs typeface="Arial"/>
                        </a:rPr>
                        <a:t>TV</a:t>
                      </a:r>
                    </a:p>
                    <a:p>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r>
                        <a:rPr lang="en-US" sz="1600" dirty="0" smtClean="0">
                          <a:solidFill>
                            <a:srgbClr val="008000"/>
                          </a:solidFill>
                          <a:latin typeface="Arial"/>
                          <a:cs typeface="Arial"/>
                        </a:rPr>
                        <a:t>proposition</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endParaRPr lang="en-US" sz="1800" dirty="0"/>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800"/>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r>
              <a:tr h="5791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8000"/>
                          </a:solidFill>
                          <a:latin typeface="Arial"/>
                          <a:cs typeface="Arial"/>
                        </a:rPr>
                        <a:t>Film</a:t>
                      </a:r>
                    </a:p>
                    <a:p>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r>
                        <a:rPr lang="en-US" sz="1600" dirty="0" smtClean="0">
                          <a:solidFill>
                            <a:srgbClr val="008000"/>
                          </a:solidFill>
                          <a:latin typeface="Arial"/>
                          <a:cs typeface="Arial"/>
                        </a:rPr>
                        <a:t>High concept</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endParaRPr lang="en-US" sz="1800"/>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800" dirty="0"/>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r>
              <a:tr h="5791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8000"/>
                          </a:solidFill>
                          <a:latin typeface="Arial"/>
                          <a:cs typeface="Arial"/>
                        </a:rPr>
                        <a:t>NGO</a:t>
                      </a:r>
                    </a:p>
                    <a:p>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r>
                        <a:rPr lang="en-US" sz="1600" dirty="0" smtClean="0">
                          <a:solidFill>
                            <a:srgbClr val="008000"/>
                          </a:solidFill>
                          <a:latin typeface="Arial"/>
                          <a:cs typeface="Arial"/>
                        </a:rPr>
                        <a:t>purpose</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r>
              <a:tr h="564969">
                <a:tc>
                  <a:txBody>
                    <a:bodyPr/>
                    <a:lstStyle/>
                    <a:p>
                      <a:r>
                        <a:rPr lang="en-US" sz="1600" dirty="0" smtClean="0">
                          <a:solidFill>
                            <a:srgbClr val="008000"/>
                          </a:solidFill>
                          <a:latin typeface="Arial"/>
                          <a:cs typeface="Arial"/>
                        </a:rPr>
                        <a:t>Business</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r>
                        <a:rPr lang="en-US" sz="1600" dirty="0" smtClean="0">
                          <a:solidFill>
                            <a:srgbClr val="008000"/>
                          </a:solidFill>
                          <a:latin typeface="Arial"/>
                          <a:cs typeface="Arial"/>
                        </a:rPr>
                        <a:t>distinction</a:t>
                      </a:r>
                      <a:endParaRPr lang="en-US" sz="1600" dirty="0">
                        <a:solidFill>
                          <a:srgbClr val="008000"/>
                        </a:solidFill>
                        <a:latin typeface="Arial"/>
                        <a:cs typeface="Arial"/>
                      </a:endParaRPr>
                    </a:p>
                  </a:txBody>
                  <a:tcPr>
                    <a:lnT w="12700" cap="flat" cmpd="sng" algn="ctr">
                      <a:solidFill>
                        <a:srgbClr val="008000"/>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lnB w="12700" cap="flat" cmpd="sng" algn="ctr">
                      <a:solidFill>
                        <a:prstClr val="white"/>
                      </a:solidFill>
                      <a:prstDash val="sysDot"/>
                      <a:round/>
                      <a:headEnd type="none" w="med" len="med"/>
                      <a:tailEnd type="none" w="med" len="med"/>
                    </a:lnB>
                    <a:noFill/>
                  </a:tcPr>
                </a:tc>
              </a:tr>
              <a:tr h="652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rgbClr val="008000"/>
                        </a:solidFill>
                        <a:latin typeface="Arial"/>
                        <a:cs typeface="Arial"/>
                      </a:endParaRPr>
                    </a:p>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noFill/>
                  </a:tcPr>
                </a:tc>
                <a:tc>
                  <a:txBody>
                    <a:bodyPr/>
                    <a:lstStyle/>
                    <a:p>
                      <a:endParaRPr lang="en-US" sz="1600" dirty="0">
                        <a:solidFill>
                          <a:srgbClr val="008000"/>
                        </a:solidFill>
                        <a:latin typeface="Arial"/>
                        <a:cs typeface="Arial"/>
                      </a:endParaRPr>
                    </a:p>
                  </a:txBody>
                  <a:tcPr>
                    <a:lnT w="12700" cap="flat" cmpd="sng" algn="ctr">
                      <a:solidFill>
                        <a:prstClr val="white"/>
                      </a:solidFill>
                      <a:prstDash val="sysDot"/>
                      <a:round/>
                      <a:headEnd type="none" w="med" len="med"/>
                      <a:tailEnd type="none" w="med" len="med"/>
                    </a:lnT>
                    <a:noFill/>
                  </a:tcPr>
                </a:tc>
              </a:tr>
            </a:tbl>
          </a:graphicData>
        </a:graphic>
      </p:graphicFrame>
      <p:sp>
        <p:nvSpPr>
          <p:cNvPr id="5" name="TextBox 4"/>
          <p:cNvSpPr txBox="1"/>
          <p:nvPr/>
        </p:nvSpPr>
        <p:spPr>
          <a:xfrm>
            <a:off x="212940" y="3323172"/>
            <a:ext cx="184646" cy="369322"/>
          </a:xfrm>
          <a:prstGeom prst="rect">
            <a:avLst/>
          </a:prstGeom>
          <a:noFill/>
        </p:spPr>
        <p:txBody>
          <a:bodyPr wrap="none" lIns="91430" tIns="45715" rIns="91430" bIns="45715" rtlCol="0">
            <a:spAutoFit/>
          </a:bodyPr>
          <a:lstStyle/>
          <a:p>
            <a:endParaRPr lang="en-US" dirty="0"/>
          </a:p>
        </p:txBody>
      </p:sp>
      <p:sp>
        <p:nvSpPr>
          <p:cNvPr id="8" name="Title 1"/>
          <p:cNvSpPr txBox="1">
            <a:spLocks/>
          </p:cNvSpPr>
          <p:nvPr/>
        </p:nvSpPr>
        <p:spPr>
          <a:xfrm>
            <a:off x="1384701" y="-8452"/>
            <a:ext cx="6127876"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The </a:t>
            </a:r>
            <a:r>
              <a:rPr lang="en-US" sz="2800" b="1" dirty="0" err="1">
                <a:solidFill>
                  <a:srgbClr val="008000"/>
                </a:solidFill>
                <a:latin typeface="Arial"/>
                <a:cs typeface="Arial"/>
              </a:rPr>
              <a:t>parti</a:t>
            </a:r>
            <a:endParaRPr lang="en-US" sz="2800" b="1" dirty="0">
              <a:solidFill>
                <a:srgbClr val="008000"/>
              </a:solidFill>
              <a:latin typeface="Arial"/>
              <a:cs typeface="Arial"/>
            </a:endParaRPr>
          </a:p>
        </p:txBody>
      </p:sp>
      <p:sp>
        <p:nvSpPr>
          <p:cNvPr id="12" name="TextBox 11"/>
          <p:cNvSpPr txBox="1"/>
          <p:nvPr/>
        </p:nvSpPr>
        <p:spPr>
          <a:xfrm>
            <a:off x="5103222" y="1514941"/>
            <a:ext cx="2866244" cy="369322"/>
          </a:xfrm>
          <a:prstGeom prst="rect">
            <a:avLst/>
          </a:prstGeom>
          <a:noFill/>
        </p:spPr>
        <p:txBody>
          <a:bodyPr wrap="none" lIns="91430" tIns="45715" rIns="91430" bIns="45715" rtlCol="0">
            <a:spAutoFit/>
          </a:bodyPr>
          <a:lstStyle/>
          <a:p>
            <a:r>
              <a:rPr lang="en-US" dirty="0" smtClean="0">
                <a:solidFill>
                  <a:srgbClr val="008000"/>
                </a:solidFill>
                <a:latin typeface="Arial"/>
                <a:cs typeface="Arial"/>
              </a:rPr>
              <a:t>A clear idea clearly shown</a:t>
            </a:r>
            <a:endParaRPr lang="en-US" dirty="0">
              <a:solidFill>
                <a:srgbClr val="008000"/>
              </a:solidFill>
              <a:latin typeface="Arial"/>
              <a:cs typeface="Arial"/>
            </a:endParaRPr>
          </a:p>
        </p:txBody>
      </p:sp>
      <p:sp>
        <p:nvSpPr>
          <p:cNvPr id="15" name="TextBox 14"/>
          <p:cNvSpPr txBox="1"/>
          <p:nvPr/>
        </p:nvSpPr>
        <p:spPr>
          <a:xfrm>
            <a:off x="5103221" y="2222881"/>
            <a:ext cx="3239005" cy="2031315"/>
          </a:xfrm>
          <a:prstGeom prst="rect">
            <a:avLst/>
          </a:prstGeom>
          <a:noFill/>
        </p:spPr>
        <p:txBody>
          <a:bodyPr wrap="none" lIns="91430" tIns="45715" rIns="91430" bIns="45715" rtlCol="0">
            <a:spAutoFit/>
          </a:bodyPr>
          <a:lstStyle/>
          <a:p>
            <a:r>
              <a:rPr lang="en-US" dirty="0" smtClean="0">
                <a:solidFill>
                  <a:srgbClr val="008000"/>
                </a:solidFill>
                <a:latin typeface="Arial"/>
                <a:cs typeface="Arial"/>
              </a:rPr>
              <a:t>“A data </a:t>
            </a:r>
            <a:r>
              <a:rPr lang="en-US" dirty="0">
                <a:solidFill>
                  <a:srgbClr val="008000"/>
                </a:solidFill>
                <a:latin typeface="Arial"/>
                <a:cs typeface="Arial"/>
              </a:rPr>
              <a:t>visualization should </a:t>
            </a:r>
            <a:endParaRPr lang="en-US" dirty="0" smtClean="0">
              <a:solidFill>
                <a:srgbClr val="008000"/>
              </a:solidFill>
              <a:latin typeface="Arial"/>
              <a:cs typeface="Arial"/>
            </a:endParaRPr>
          </a:p>
          <a:p>
            <a:r>
              <a:rPr lang="en-US" dirty="0" smtClean="0">
                <a:solidFill>
                  <a:srgbClr val="008000"/>
                </a:solidFill>
                <a:latin typeface="Arial"/>
                <a:cs typeface="Arial"/>
              </a:rPr>
              <a:t>only </a:t>
            </a:r>
            <a:r>
              <a:rPr lang="en-US" dirty="0">
                <a:solidFill>
                  <a:srgbClr val="008000"/>
                </a:solidFill>
                <a:latin typeface="Arial"/>
                <a:cs typeface="Arial"/>
              </a:rPr>
              <a:t>be beautiful when beauty </a:t>
            </a:r>
            <a:endParaRPr lang="en-US" dirty="0" smtClean="0">
              <a:solidFill>
                <a:srgbClr val="008000"/>
              </a:solidFill>
              <a:latin typeface="Arial"/>
              <a:cs typeface="Arial"/>
            </a:endParaRPr>
          </a:p>
          <a:p>
            <a:r>
              <a:rPr lang="en-US" dirty="0" smtClean="0">
                <a:solidFill>
                  <a:srgbClr val="008000"/>
                </a:solidFill>
                <a:latin typeface="Arial"/>
                <a:cs typeface="Arial"/>
              </a:rPr>
              <a:t>can </a:t>
            </a:r>
            <a:r>
              <a:rPr lang="en-US" dirty="0">
                <a:solidFill>
                  <a:srgbClr val="008000"/>
                </a:solidFill>
                <a:latin typeface="Arial"/>
                <a:cs typeface="Arial"/>
              </a:rPr>
              <a:t>promote understanding </a:t>
            </a:r>
            <a:endParaRPr lang="en-US" dirty="0" smtClean="0">
              <a:solidFill>
                <a:srgbClr val="008000"/>
              </a:solidFill>
              <a:latin typeface="Arial"/>
              <a:cs typeface="Arial"/>
            </a:endParaRPr>
          </a:p>
          <a:p>
            <a:r>
              <a:rPr lang="en-US" dirty="0" smtClean="0">
                <a:solidFill>
                  <a:srgbClr val="008000"/>
                </a:solidFill>
                <a:latin typeface="Arial"/>
                <a:cs typeface="Arial"/>
              </a:rPr>
              <a:t>in </a:t>
            </a:r>
            <a:r>
              <a:rPr lang="en-US" dirty="0">
                <a:solidFill>
                  <a:srgbClr val="008000"/>
                </a:solidFill>
                <a:latin typeface="Arial"/>
                <a:cs typeface="Arial"/>
              </a:rPr>
              <a:t>some way without </a:t>
            </a:r>
            <a:endParaRPr lang="en-US" dirty="0" smtClean="0">
              <a:solidFill>
                <a:srgbClr val="008000"/>
              </a:solidFill>
              <a:latin typeface="Arial"/>
              <a:cs typeface="Arial"/>
            </a:endParaRPr>
          </a:p>
          <a:p>
            <a:r>
              <a:rPr lang="en-US" dirty="0" smtClean="0">
                <a:solidFill>
                  <a:srgbClr val="008000"/>
                </a:solidFill>
                <a:latin typeface="Arial"/>
                <a:cs typeface="Arial"/>
              </a:rPr>
              <a:t>undermining </a:t>
            </a:r>
            <a:r>
              <a:rPr lang="en-US" dirty="0">
                <a:solidFill>
                  <a:srgbClr val="008000"/>
                </a:solidFill>
                <a:latin typeface="Arial"/>
                <a:cs typeface="Arial"/>
              </a:rPr>
              <a:t>it in another</a:t>
            </a:r>
            <a:r>
              <a:rPr lang="en-US" dirty="0" smtClean="0">
                <a:solidFill>
                  <a:srgbClr val="008000"/>
                </a:solidFill>
                <a:latin typeface="Arial"/>
                <a:cs typeface="Arial"/>
              </a:rPr>
              <a:t>.”</a:t>
            </a:r>
          </a:p>
          <a:p>
            <a:endParaRPr lang="en-US" dirty="0">
              <a:solidFill>
                <a:srgbClr val="008000"/>
              </a:solidFill>
              <a:latin typeface="Arial"/>
              <a:cs typeface="Arial"/>
            </a:endParaRPr>
          </a:p>
          <a:p>
            <a:r>
              <a:rPr lang="en-US" dirty="0" smtClean="0">
                <a:solidFill>
                  <a:srgbClr val="008000"/>
                </a:solidFill>
                <a:latin typeface="Arial"/>
                <a:cs typeface="Arial"/>
              </a:rPr>
              <a:t>Stephen Few</a:t>
            </a:r>
            <a:endParaRPr lang="en-US" dirty="0">
              <a:solidFill>
                <a:srgbClr val="008000"/>
              </a:solidFill>
              <a:latin typeface="Arial"/>
              <a:cs typeface="Arial"/>
            </a:endParaRPr>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131986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azon 2008010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636" y="1708150"/>
            <a:ext cx="3425312" cy="3302000"/>
          </a:xfrm>
          <a:prstGeom prst="rect">
            <a:avLst/>
          </a:prstGeom>
        </p:spPr>
      </p:pic>
      <p:sp>
        <p:nvSpPr>
          <p:cNvPr id="21" name="Title 1"/>
          <p:cNvSpPr txBox="1">
            <a:spLocks/>
          </p:cNvSpPr>
          <p:nvPr/>
        </p:nvSpPr>
        <p:spPr>
          <a:xfrm>
            <a:off x="1606551" y="336820"/>
            <a:ext cx="56959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 site’s story is it’s stated and consistent purpose…</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225418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2/5</a:t>
            </a:r>
          </a:p>
        </p:txBody>
      </p:sp>
      <p:sp>
        <p:nvSpPr>
          <p:cNvPr id="5" name="Rectangle 4"/>
          <p:cNvSpPr/>
          <p:nvPr/>
        </p:nvSpPr>
        <p:spPr>
          <a:xfrm>
            <a:off x="2669950" y="2371862"/>
            <a:ext cx="3205467" cy="13466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2865151" y="2290837"/>
            <a:ext cx="2870155" cy="369322"/>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Show multi-modal </a:t>
            </a:r>
            <a:r>
              <a:rPr lang="en-US" b="1" dirty="0">
                <a:solidFill>
                  <a:srgbClr val="008000"/>
                </a:solidFill>
                <a:latin typeface="Arial"/>
                <a:cs typeface="Arial"/>
              </a:rPr>
              <a:t>data</a:t>
            </a: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475147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992498" y="1686153"/>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SHOW</a:t>
            </a:r>
            <a:r>
              <a:rPr lang="en-US" sz="2800" strike="sngStrike" dirty="0">
                <a:solidFill>
                  <a:srgbClr val="BEF6BF"/>
                </a:solidFill>
                <a:latin typeface="Arial"/>
                <a:cs typeface="Arial"/>
              </a:rPr>
              <a:t> don’t </a:t>
            </a:r>
            <a:r>
              <a:rPr lang="en-US" sz="2800" dirty="0">
                <a:solidFill>
                  <a:srgbClr val="008000"/>
                </a:solidFill>
                <a:latin typeface="Arial"/>
                <a:cs typeface="Arial"/>
              </a:rPr>
              <a:t>and TELL</a:t>
            </a:r>
          </a:p>
        </p:txBody>
      </p:sp>
      <p:sp>
        <p:nvSpPr>
          <p:cNvPr id="14" name="Title 1"/>
          <p:cNvSpPr txBox="1">
            <a:spLocks/>
          </p:cNvSpPr>
          <p:nvPr/>
        </p:nvSpPr>
        <p:spPr>
          <a:xfrm>
            <a:off x="1992498" y="3068016"/>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QT</a:t>
            </a:r>
            <a:r>
              <a:rPr lang="en-US" sz="2800" dirty="0">
                <a:solidFill>
                  <a:srgbClr val="BEF6BF"/>
                </a:solidFill>
                <a:latin typeface="Arial"/>
                <a:cs typeface="Arial"/>
              </a:rPr>
              <a:t> </a:t>
            </a:r>
            <a:r>
              <a:rPr lang="en-US" sz="2800" strike="sngStrike" dirty="0">
                <a:solidFill>
                  <a:srgbClr val="BEF6BF"/>
                </a:solidFill>
                <a:latin typeface="Arial"/>
                <a:cs typeface="Arial"/>
              </a:rPr>
              <a:t>don’t </a:t>
            </a:r>
            <a:r>
              <a:rPr lang="en-US" sz="2800" dirty="0">
                <a:solidFill>
                  <a:srgbClr val="008000"/>
                </a:solidFill>
                <a:latin typeface="Arial"/>
                <a:cs typeface="Arial"/>
              </a:rPr>
              <a:t>and QL</a:t>
            </a:r>
          </a:p>
        </p:txBody>
      </p:sp>
      <p:sp>
        <p:nvSpPr>
          <p:cNvPr id="15" name="Title 1"/>
          <p:cNvSpPr txBox="1">
            <a:spLocks/>
          </p:cNvSpPr>
          <p:nvPr/>
        </p:nvSpPr>
        <p:spPr>
          <a:xfrm>
            <a:off x="1992498" y="2330690"/>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Pictures</a:t>
            </a:r>
            <a:r>
              <a:rPr lang="en-US" sz="2800" dirty="0">
                <a:solidFill>
                  <a:srgbClr val="BEF6BF"/>
                </a:solidFill>
                <a:latin typeface="Arial"/>
                <a:cs typeface="Arial"/>
              </a:rPr>
              <a:t> </a:t>
            </a:r>
            <a:r>
              <a:rPr lang="en-US" sz="2800" strike="sngStrike" dirty="0">
                <a:solidFill>
                  <a:srgbClr val="BEF6BF"/>
                </a:solidFill>
                <a:latin typeface="Arial"/>
                <a:cs typeface="Arial"/>
              </a:rPr>
              <a:t>don’t </a:t>
            </a:r>
            <a:r>
              <a:rPr lang="en-US" sz="2800" dirty="0">
                <a:solidFill>
                  <a:srgbClr val="008000"/>
                </a:solidFill>
                <a:latin typeface="Arial"/>
                <a:cs typeface="Arial"/>
              </a:rPr>
              <a:t>and Words</a:t>
            </a:r>
          </a:p>
        </p:txBody>
      </p:sp>
      <p:sp>
        <p:nvSpPr>
          <p:cNvPr id="16" name="Title 1"/>
          <p:cNvSpPr txBox="1">
            <a:spLocks/>
          </p:cNvSpPr>
          <p:nvPr/>
        </p:nvSpPr>
        <p:spPr>
          <a:xfrm>
            <a:off x="822582" y="3707105"/>
            <a:ext cx="7129037"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Data </a:t>
            </a:r>
            <a:r>
              <a:rPr lang="en-US" sz="2800" strike="sngStrike" dirty="0">
                <a:solidFill>
                  <a:srgbClr val="BEF6BF"/>
                </a:solidFill>
                <a:latin typeface="Arial"/>
                <a:cs typeface="Arial"/>
              </a:rPr>
              <a:t>don’t </a:t>
            </a:r>
            <a:r>
              <a:rPr lang="en-US" sz="2800" dirty="0">
                <a:solidFill>
                  <a:srgbClr val="008000"/>
                </a:solidFill>
                <a:latin typeface="Arial"/>
                <a:cs typeface="Arial"/>
              </a:rPr>
              <a:t>and Interpretation</a:t>
            </a:r>
          </a:p>
        </p:txBody>
      </p:sp>
      <p:pic>
        <p:nvPicPr>
          <p:cNvPr id="4" name="Picture 3" descr="smart-headphones-580x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86" y="344826"/>
            <a:ext cx="2841400" cy="1597062"/>
          </a:xfrm>
          <a:prstGeom prst="rect">
            <a:avLst/>
          </a:prstGeom>
        </p:spPr>
      </p:pic>
      <p:sp>
        <p:nvSpPr>
          <p:cNvPr id="8" name="Title 1"/>
          <p:cNvSpPr txBox="1">
            <a:spLocks/>
          </p:cNvSpPr>
          <p:nvPr/>
        </p:nvSpPr>
        <p:spPr>
          <a:xfrm>
            <a:off x="-593903" y="491820"/>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Cross the Streams</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2303144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ytimes-market-over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700" y="994794"/>
            <a:ext cx="3284964" cy="3394462"/>
          </a:xfrm>
          <a:prstGeom prst="rect">
            <a:avLst/>
          </a:prstGeom>
        </p:spPr>
      </p:pic>
      <p:sp>
        <p:nvSpPr>
          <p:cNvPr id="6" name="Rectangle 5"/>
          <p:cNvSpPr/>
          <p:nvPr/>
        </p:nvSpPr>
        <p:spPr>
          <a:xfrm>
            <a:off x="4504982" y="1048026"/>
            <a:ext cx="3860463" cy="3508642"/>
          </a:xfrm>
          <a:prstGeom prst="rect">
            <a:avLst/>
          </a:prstGeom>
        </p:spPr>
        <p:txBody>
          <a:bodyPr wrap="square" lIns="91430" tIns="45715" rIns="91430" bIns="45715">
            <a:spAutoFit/>
          </a:bodyPr>
          <a:lstStyle/>
          <a:p>
            <a:r>
              <a:rPr lang="en-US" sz="600" dirty="0"/>
              <a:t>Living up to its reputation, January was a relatively stable month on Wall Street.</a:t>
            </a:r>
          </a:p>
          <a:p>
            <a:r>
              <a:rPr lang="en-US" sz="600" dirty="0"/>
              <a:t>Volatility eased as investors appeared to take in stride the latest developments in the </a:t>
            </a:r>
            <a:r>
              <a:rPr lang="en-US" sz="600" dirty="0">
                <a:hlinkClick r:id="rId3"/>
              </a:rPr>
              <a:t>European debt crisis and persistent worries about economic growth.</a:t>
            </a:r>
          </a:p>
          <a:p>
            <a:r>
              <a:rPr lang="en-US" sz="600" dirty="0"/>
              <a:t>At the same time, stocks motored through the month with slow but steady advances, logging in their biggest January gain since 1997.</a:t>
            </a:r>
          </a:p>
          <a:p>
            <a:r>
              <a:rPr lang="en-US" sz="600" dirty="0"/>
              <a:t>Amid the calm, some analysts said there were signs that the market was poised for a pullback with choppy trading in the coming weeks.</a:t>
            </a:r>
          </a:p>
          <a:p>
            <a:r>
              <a:rPr lang="en-US" sz="600" dirty="0"/>
              <a:t>One of the main gauges of market uncertainty, the so-called fear index, or VIX, settled at a reading of 19.44 on Tuesday after hovering at 18 last week, well below the average of 24 for the index in 2011. When the index fell below 20 on Jan. 19, it was the first time that it had dipped below that level since July.</a:t>
            </a:r>
          </a:p>
          <a:p>
            <a:r>
              <a:rPr lang="en-US" sz="600" dirty="0"/>
              <a:t>“Nobody expected this period to be quite that dead,” Jamie Tyrrell, a VIX index trader, said.</a:t>
            </a:r>
          </a:p>
          <a:p>
            <a:r>
              <a:rPr lang="en-US" sz="600" dirty="0"/>
              <a:t>Also absent were the gyrations that characterized price swings in stocks in the second half of 2011. The broadest gauge of the stock market, the Standard &amp; Poor’s 500-stock index, budged more than 1 percent only on two trading days in January, and they were increases both times.</a:t>
            </a:r>
          </a:p>
          <a:p>
            <a:r>
              <a:rPr lang="en-US" sz="600" dirty="0"/>
              <a:t>That makes it the quietest January since 2007, when the S.&amp; P. moved at least 1 percent on just one day.</a:t>
            </a:r>
          </a:p>
          <a:p>
            <a:r>
              <a:rPr lang="en-US" sz="600" dirty="0"/>
              <a:t>“The market definitely is holding its own, even though we start out poorly during the day,” said Howard </a:t>
            </a:r>
            <a:r>
              <a:rPr lang="en-US" sz="600" dirty="0" err="1"/>
              <a:t>Silverblatt</a:t>
            </a:r>
            <a:r>
              <a:rPr lang="en-US" sz="600" dirty="0"/>
              <a:t>, the senior index analyst for S.&amp; P. indices.</a:t>
            </a:r>
          </a:p>
          <a:p>
            <a:r>
              <a:rPr lang="en-US" sz="600" dirty="0"/>
              <a:t>The so-called January Barometer, created by Yale Hirsch of the Stock Traders Almanac — who coined the saying, “As January goes, so goes the year” — shows that of the 38 years since 1950 when the S.&amp; P. has gone up in January, it has finished the year higher for 34 of those years.</a:t>
            </a:r>
          </a:p>
          <a:p>
            <a:r>
              <a:rPr lang="en-US" sz="600" dirty="0"/>
              <a:t>The index finished up 4.4 percent for the month, even after falling for a fourth consecutive day on Tuesday to 1,312.41, or down by 0.05 percent. The Dow Jones industrial average was up 3.4 percent in January, closing on Tuesday at 12,632.91. The </a:t>
            </a:r>
            <a:r>
              <a:rPr lang="en-US" sz="600" dirty="0" err="1"/>
              <a:t>Nasdaq</a:t>
            </a:r>
            <a:r>
              <a:rPr lang="en-US" sz="600" dirty="0"/>
              <a:t> was up 8 percent for the month, after a slight 0.7 percent rise on Tuesday.</a:t>
            </a:r>
          </a:p>
          <a:p>
            <a:r>
              <a:rPr lang="en-US" sz="600" dirty="0"/>
              <a:t>Liz Ann </a:t>
            </a:r>
            <a:r>
              <a:rPr lang="en-US" sz="600" dirty="0" err="1"/>
              <a:t>Sonders</a:t>
            </a:r>
            <a:r>
              <a:rPr lang="en-US" sz="600" dirty="0"/>
              <a:t>, the chief investment strategist for Charles Schwab, wrote in a market note that a palette of “technical, sentiment and simply fun” indicators, like the “golden cross” of moving averages, the Yale Crash Confidence Index and the Ned Davis Research Crowd Sentiment Poll, could show the market is vulnerable to a pullback in the near term, but it will likely remain a bull market with further gains.</a:t>
            </a:r>
          </a:p>
          <a:p>
            <a:r>
              <a:rPr lang="en-US" sz="600" dirty="0"/>
              <a:t>Although concerns over Europe, bank and market liquidity, and the economy are still in play, traders said there was a sense that the crisis in Europe was being addressed. The European Central Bank has infused banks with hundreds of billions in funding, and spiking Italian bond yields have settled.</a:t>
            </a:r>
          </a:p>
          <a:p>
            <a:r>
              <a:rPr lang="en-US" sz="600" dirty="0"/>
              <a:t>“Risky assets in general have shown less volatility in January as the rally thus far has been steady, consistent and measured,” said Otis C. Casey III, the director for credit research at </a:t>
            </a:r>
            <a:r>
              <a:rPr lang="en-US" sz="600" dirty="0" err="1"/>
              <a:t>Markit</a:t>
            </a:r>
            <a:r>
              <a:rPr lang="en-US" sz="600" dirty="0"/>
              <a:t>.</a:t>
            </a:r>
          </a:p>
          <a:p>
            <a:r>
              <a:rPr lang="en-US" sz="600" dirty="0"/>
              <a:t>When talks between Greece and its private sector creditors over restructuring its debt hit a snag more than a week ago, the broader stock market held above 1,300. It stayed about that mark at the end of trading on Monday, despite a temporary 1 percent slip early as observers tried to make sense of the latest summit of European leaders.</a:t>
            </a:r>
          </a:p>
          <a:p>
            <a:r>
              <a:rPr lang="en-US" sz="600" dirty="0"/>
              <a:t>Quincy </a:t>
            </a:r>
            <a:r>
              <a:rPr lang="en-US" sz="600" dirty="0" err="1"/>
              <a:t>Krosby</a:t>
            </a:r>
            <a:r>
              <a:rPr lang="en-US" sz="600" dirty="0"/>
              <a:t>, a market strategist for Prudential Financial, said she started to notice volatility easing in late 2011, after the Federal Reserve and European central banks took steps to ease financing conditions for European banks.</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034007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636928"/>
            <a:ext cx="4572000" cy="246211"/>
          </a:xfrm>
          <a:prstGeom prst="rect">
            <a:avLst/>
          </a:prstGeom>
        </p:spPr>
        <p:txBody>
          <a:bodyPr lIns="91430" tIns="45715" rIns="91430" bIns="45715">
            <a:spAutoFit/>
          </a:bodyPr>
          <a:lstStyle/>
          <a:p>
            <a:r>
              <a:rPr lang="en-US" sz="1000" dirty="0">
                <a:latin typeface="Arial"/>
                <a:cs typeface="Arial"/>
              </a:rPr>
              <a:t>http://</a:t>
            </a:r>
            <a:r>
              <a:rPr lang="en-US" sz="1000" dirty="0" err="1">
                <a:latin typeface="Arial"/>
                <a:cs typeface="Arial"/>
              </a:rPr>
              <a:t>qwertyrob.blogspot.com</a:t>
            </a:r>
            <a:r>
              <a:rPr lang="en-US" sz="1000" dirty="0">
                <a:latin typeface="Arial"/>
                <a:cs typeface="Arial"/>
              </a:rPr>
              <a:t>/2007/10/</a:t>
            </a:r>
            <a:r>
              <a:rPr lang="en-US" sz="1000" dirty="0" err="1">
                <a:latin typeface="Arial"/>
                <a:cs typeface="Arial"/>
              </a:rPr>
              <a:t>rupert-principle.html</a:t>
            </a:r>
            <a:endParaRPr lang="en-US" sz="1000" dirty="0">
              <a:latin typeface="Arial"/>
              <a:cs typeface="Arial"/>
            </a:endParaRPr>
          </a:p>
        </p:txBody>
      </p:sp>
      <p:pic>
        <p:nvPicPr>
          <p:cNvPr id="3" name="Picture 2" descr="rupert-7448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882" y="469236"/>
            <a:ext cx="2906080" cy="3994612"/>
          </a:xfrm>
          <a:prstGeom prst="rect">
            <a:avLst/>
          </a:prstGeom>
        </p:spPr>
      </p:pic>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1250439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760" cy="70485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9" name="Rectangle 8"/>
          <p:cNvSpPr/>
          <p:nvPr/>
        </p:nvSpPr>
        <p:spPr>
          <a:xfrm>
            <a:off x="-759" y="4438650"/>
            <a:ext cx="9144760" cy="70485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pic>
        <p:nvPicPr>
          <p:cNvPr id="16" name="Picture 15" descr="MPA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0" y="658812"/>
            <a:ext cx="9145520" cy="3825876"/>
          </a:xfrm>
          <a:prstGeom prst="rect">
            <a:avLst/>
          </a:prstGeom>
        </p:spPr>
      </p:pic>
    </p:spTree>
    <p:extLst>
      <p:ext uri="{BB962C8B-B14F-4D97-AF65-F5344CB8AC3E}">
        <p14:creationId xmlns:p14="http://schemas.microsoft.com/office/powerpoint/2010/main" val="34875791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Picture-51f.jpg                                                001046BDMacintosh HD                   C3620C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104" y="1970082"/>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Picture-51o.jpg                                                001046BDMacintosh HD                   C3620C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0083"/>
            <a:ext cx="3048000" cy="1293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Picture-51p.jpg                                                001046BDMacintosh HD                   C3620C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 y="674682"/>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Picture-51u.jpg                                                001046BDMacintosh HD                   C3620C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104" y="674682"/>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Picture-51w.jpg                                                001046BDMacintosh HD                   C3620C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104" y="674682"/>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Picture-51s.jpg                                                001046BDMacintosh HD                   C3620C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104" y="1970082"/>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Picture-51a.jpg                                                001046BDMacintosh HD                   C3620C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2936" y="3266970"/>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Picture-51d.jpg                                                001046BDMacintosh HD                   C3620C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266970"/>
            <a:ext cx="3048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Picture-51e.jpg                                                001046BDMacintosh HD                   C3620C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266970"/>
            <a:ext cx="3048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11"/>
          </p:cNvPr>
          <p:cNvSpPr/>
          <p:nvPr/>
        </p:nvSpPr>
        <p:spPr>
          <a:xfrm>
            <a:off x="107105" y="4666356"/>
            <a:ext cx="8897277" cy="369322"/>
          </a:xfrm>
          <a:prstGeom prst="rect">
            <a:avLst/>
          </a:prstGeom>
          <a:solidFill>
            <a:schemeClr val="bg1"/>
          </a:solidFill>
          <a:ln>
            <a:noFill/>
          </a:ln>
        </p:spPr>
        <p:txBody>
          <a:bodyPr wrap="square" lIns="91430" tIns="45715" rIns="91430" bIns="45715">
            <a:spAutoFit/>
          </a:bodyPr>
          <a:lstStyle/>
          <a:p>
            <a:r>
              <a:rPr lang="en-US" sz="800" dirty="0">
                <a:solidFill>
                  <a:srgbClr val="008000"/>
                </a:solidFill>
                <a:hlinkClick r:id="rId11"/>
              </a:rPr>
              <a:t>http://www.spike.com/video-clips/jgu427/the-kingdom-opening-credits</a:t>
            </a:r>
            <a:endParaRPr lang="en-US" sz="800" dirty="0">
              <a:solidFill>
                <a:srgbClr val="008000"/>
              </a:solidFill>
            </a:endParaRPr>
          </a:p>
          <a:p>
            <a:endParaRPr lang="en-US" sz="1000" dirty="0">
              <a:solidFill>
                <a:srgbClr val="008000"/>
              </a:solidFill>
            </a:endParaRPr>
          </a:p>
        </p:txBody>
      </p:sp>
      <p:sp>
        <p:nvSpPr>
          <p:cNvPr id="2" name="Rectangle 1"/>
          <p:cNvSpPr/>
          <p:nvPr/>
        </p:nvSpPr>
        <p:spPr>
          <a:xfrm>
            <a:off x="2651462" y="235042"/>
            <a:ext cx="3237427" cy="369322"/>
          </a:xfrm>
          <a:prstGeom prst="rect">
            <a:avLst/>
          </a:prstGeom>
        </p:spPr>
        <p:txBody>
          <a:bodyPr wrap="none" lIns="91430" tIns="45715" rIns="91430" bIns="45715">
            <a:spAutoFit/>
          </a:bodyPr>
          <a:lstStyle/>
          <a:p>
            <a:r>
              <a:rPr lang="pt-BR" b="1" dirty="0" err="1" smtClean="0">
                <a:solidFill>
                  <a:srgbClr val="008000"/>
                </a:solidFill>
                <a:latin typeface="Arial"/>
                <a:cs typeface="Arial"/>
              </a:rPr>
              <a:t>be</a:t>
            </a:r>
            <a:r>
              <a:rPr lang="pt-BR" b="1" dirty="0" smtClean="0">
                <a:solidFill>
                  <a:srgbClr val="008000"/>
                </a:solidFill>
                <a:latin typeface="Arial"/>
                <a:cs typeface="Arial"/>
              </a:rPr>
              <a:t> </a:t>
            </a:r>
            <a:r>
              <a:rPr lang="pt-BR" b="1" dirty="0" err="1" smtClean="0">
                <a:solidFill>
                  <a:srgbClr val="008000"/>
                </a:solidFill>
                <a:latin typeface="Arial"/>
                <a:cs typeface="Arial"/>
              </a:rPr>
              <a:t>aware</a:t>
            </a:r>
            <a:r>
              <a:rPr lang="pt-BR" b="1" dirty="0" smtClean="0">
                <a:solidFill>
                  <a:srgbClr val="008000"/>
                </a:solidFill>
                <a:latin typeface="Arial"/>
                <a:cs typeface="Arial"/>
              </a:rPr>
              <a:t> </a:t>
            </a:r>
            <a:r>
              <a:rPr lang="pt-BR" b="1" dirty="0" err="1" smtClean="0">
                <a:solidFill>
                  <a:srgbClr val="008000"/>
                </a:solidFill>
                <a:latin typeface="Arial"/>
                <a:cs typeface="Arial"/>
              </a:rPr>
              <a:t>of</a:t>
            </a:r>
            <a:r>
              <a:rPr lang="pt-BR" b="1" dirty="0" smtClean="0">
                <a:solidFill>
                  <a:srgbClr val="008000"/>
                </a:solidFill>
                <a:latin typeface="Arial"/>
                <a:cs typeface="Arial"/>
              </a:rPr>
              <a:t> </a:t>
            </a:r>
            <a:r>
              <a:rPr lang="pt-BR" b="1" dirty="0" err="1" smtClean="0">
                <a:solidFill>
                  <a:srgbClr val="008000"/>
                </a:solidFill>
                <a:latin typeface="Arial"/>
                <a:cs typeface="Arial"/>
              </a:rPr>
              <a:t>the</a:t>
            </a:r>
            <a:r>
              <a:rPr lang="pt-BR" b="1" dirty="0" smtClean="0">
                <a:solidFill>
                  <a:srgbClr val="008000"/>
                </a:solidFill>
                <a:latin typeface="Arial"/>
                <a:cs typeface="Arial"/>
              </a:rPr>
              <a:t> </a:t>
            </a:r>
            <a:r>
              <a:rPr lang="pt-BR" b="1" dirty="0" err="1" smtClean="0">
                <a:solidFill>
                  <a:srgbClr val="008000"/>
                </a:solidFill>
                <a:latin typeface="Arial"/>
                <a:cs typeface="Arial"/>
              </a:rPr>
              <a:t>stereo</a:t>
            </a:r>
            <a:r>
              <a:rPr lang="pt-BR" b="1" dirty="0" smtClean="0">
                <a:solidFill>
                  <a:srgbClr val="008000"/>
                </a:solidFill>
                <a:latin typeface="Arial"/>
                <a:cs typeface="Arial"/>
              </a:rPr>
              <a:t> </a:t>
            </a:r>
            <a:r>
              <a:rPr lang="pt-BR" b="1" dirty="0" err="1" smtClean="0">
                <a:solidFill>
                  <a:srgbClr val="008000"/>
                </a:solidFill>
                <a:latin typeface="Arial"/>
                <a:cs typeface="Arial"/>
              </a:rPr>
              <a:t>qt</a:t>
            </a:r>
            <a:r>
              <a:rPr lang="pt-BR" b="1" dirty="0" smtClean="0">
                <a:solidFill>
                  <a:srgbClr val="008000"/>
                </a:solidFill>
                <a:latin typeface="Arial"/>
                <a:cs typeface="Arial"/>
              </a:rPr>
              <a:t>/ </a:t>
            </a:r>
            <a:r>
              <a:rPr lang="pt-BR" b="1" dirty="0" err="1" smtClean="0">
                <a:solidFill>
                  <a:srgbClr val="008000"/>
                </a:solidFill>
                <a:latin typeface="Arial"/>
                <a:cs typeface="Arial"/>
              </a:rPr>
              <a:t>q</a:t>
            </a:r>
            <a:r>
              <a:rPr lang="pt-BR" b="1" dirty="0" err="1">
                <a:solidFill>
                  <a:srgbClr val="008000"/>
                </a:solidFill>
                <a:latin typeface="Arial"/>
                <a:cs typeface="Arial"/>
              </a:rPr>
              <a:t>l</a:t>
            </a:r>
            <a:endParaRPr lang="en-US" b="1" dirty="0">
              <a:solidFill>
                <a:srgbClr val="008000"/>
              </a:solidFill>
              <a:latin typeface="Arial"/>
              <a:cs typeface="Arial"/>
            </a:endParaRPr>
          </a:p>
        </p:txBody>
      </p:sp>
    </p:spTree>
    <p:extLst>
      <p:ext uri="{BB962C8B-B14F-4D97-AF65-F5344CB8AC3E}">
        <p14:creationId xmlns:p14="http://schemas.microsoft.com/office/powerpoint/2010/main" val="42015385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BC_BASICS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4800" y="1156110"/>
            <a:ext cx="4562079" cy="2411852"/>
          </a:xfrm>
          <a:prstGeom prst="rect">
            <a:avLst/>
          </a:prstGeom>
        </p:spPr>
      </p:pic>
      <p:sp>
        <p:nvSpPr>
          <p:cNvPr id="7" name="TextBox 6"/>
          <p:cNvSpPr txBox="1"/>
          <p:nvPr/>
        </p:nvSpPr>
        <p:spPr>
          <a:xfrm>
            <a:off x="261457" y="1128981"/>
            <a:ext cx="1503343" cy="1785094"/>
          </a:xfrm>
          <a:prstGeom prst="rect">
            <a:avLst/>
          </a:prstGeom>
          <a:noFill/>
        </p:spPr>
        <p:txBody>
          <a:bodyPr wrap="square" lIns="91430" tIns="45715" rIns="91430" bIns="45715" rtlCol="0">
            <a:spAutoFit/>
          </a:bodyPr>
          <a:lstStyle/>
          <a:p>
            <a:r>
              <a:rPr lang="en-US" sz="1000" b="1" dirty="0">
                <a:solidFill>
                  <a:srgbClr val="008000"/>
                </a:solidFill>
                <a:latin typeface="Arial"/>
                <a:cs typeface="Arial"/>
              </a:rPr>
              <a:t>Early Scripts</a:t>
            </a:r>
          </a:p>
          <a:p>
            <a:r>
              <a:rPr lang="en-US" sz="1000" dirty="0">
                <a:solidFill>
                  <a:srgbClr val="008000"/>
                </a:solidFill>
                <a:latin typeface="Arial"/>
                <a:cs typeface="Arial"/>
              </a:rPr>
              <a:t>Exist as collaborative documents – make sure everyone has an updated version. One column for VO and one for </a:t>
            </a:r>
            <a:r>
              <a:rPr lang="en-US" sz="1000" dirty="0" err="1">
                <a:solidFill>
                  <a:srgbClr val="008000"/>
                </a:solidFill>
                <a:latin typeface="Arial"/>
                <a:cs typeface="Arial"/>
              </a:rPr>
              <a:t>graphics.These</a:t>
            </a:r>
            <a:r>
              <a:rPr lang="en-US" sz="1000" dirty="0">
                <a:solidFill>
                  <a:srgbClr val="008000"/>
                </a:solidFill>
                <a:latin typeface="Arial"/>
                <a:cs typeface="Arial"/>
              </a:rPr>
              <a:t> form the backbone of the process that iterates both VO and video tracks</a:t>
            </a:r>
          </a:p>
        </p:txBody>
      </p:sp>
      <p:sp>
        <p:nvSpPr>
          <p:cNvPr id="8" name="TextBox 7"/>
          <p:cNvSpPr txBox="1"/>
          <p:nvPr/>
        </p:nvSpPr>
        <p:spPr>
          <a:xfrm>
            <a:off x="5441133" y="896840"/>
            <a:ext cx="2437155" cy="430877"/>
          </a:xfrm>
          <a:prstGeom prst="rect">
            <a:avLst/>
          </a:prstGeom>
          <a:noFill/>
        </p:spPr>
        <p:txBody>
          <a:bodyPr wrap="square" lIns="91430" tIns="45715" rIns="91430" bIns="45715" rtlCol="0">
            <a:spAutoFit/>
          </a:bodyPr>
          <a:lstStyle/>
          <a:p>
            <a:endParaRPr lang="en-US" sz="1000" b="1" dirty="0">
              <a:latin typeface="Arial"/>
              <a:ea typeface="ＭＳ 明朝"/>
              <a:cs typeface="Times New Roman"/>
            </a:endParaRPr>
          </a:p>
          <a:p>
            <a:endParaRPr lang="en-GB" sz="1200" dirty="0">
              <a:latin typeface="Cambria"/>
              <a:ea typeface="ＭＳ 明朝"/>
              <a:cs typeface="Times New Roman"/>
            </a:endParaRPr>
          </a:p>
        </p:txBody>
      </p:sp>
      <p:pic>
        <p:nvPicPr>
          <p:cNvPr id="2" name="Picture 1" descr="BBC_BASICS SCRIPT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7198" y="2335984"/>
            <a:ext cx="6236803" cy="2807516"/>
          </a:xfrm>
          <a:prstGeom prst="rect">
            <a:avLst/>
          </a:prstGeom>
        </p:spPr>
      </p:pic>
      <p:sp>
        <p:nvSpPr>
          <p:cNvPr id="39" name="TextBox 38"/>
          <p:cNvSpPr txBox="1"/>
          <p:nvPr/>
        </p:nvSpPr>
        <p:spPr>
          <a:xfrm>
            <a:off x="748076" y="3171939"/>
            <a:ext cx="1503343" cy="861764"/>
          </a:xfrm>
          <a:prstGeom prst="rect">
            <a:avLst/>
          </a:prstGeom>
          <a:noFill/>
        </p:spPr>
        <p:txBody>
          <a:bodyPr wrap="square" lIns="91430" tIns="45715" rIns="91430" bIns="45715" rtlCol="0">
            <a:spAutoFit/>
          </a:bodyPr>
          <a:lstStyle/>
          <a:p>
            <a:r>
              <a:rPr lang="en-US" sz="1000" b="1" dirty="0">
                <a:solidFill>
                  <a:srgbClr val="008000"/>
                </a:solidFill>
                <a:latin typeface="Arial"/>
                <a:cs typeface="Arial"/>
              </a:rPr>
              <a:t>Later Scripts</a:t>
            </a:r>
          </a:p>
          <a:p>
            <a:r>
              <a:rPr lang="en-US" sz="1000" dirty="0">
                <a:solidFill>
                  <a:srgbClr val="008000"/>
                </a:solidFill>
                <a:latin typeface="Arial"/>
                <a:cs typeface="Arial"/>
              </a:rPr>
              <a:t>Should bear the patina of changes as more ideas are added and then </a:t>
            </a:r>
            <a:r>
              <a:rPr lang="en-US" sz="1000" dirty="0" err="1">
                <a:solidFill>
                  <a:srgbClr val="008000"/>
                </a:solidFill>
                <a:latin typeface="Arial"/>
                <a:cs typeface="Arial"/>
              </a:rPr>
              <a:t>editted</a:t>
            </a:r>
            <a:r>
              <a:rPr lang="en-US" sz="1000" dirty="0">
                <a:solidFill>
                  <a:srgbClr val="008000"/>
                </a:solidFill>
                <a:latin typeface="Arial"/>
                <a:cs typeface="Arial"/>
              </a:rPr>
              <a:t> out</a:t>
            </a:r>
          </a:p>
        </p:txBody>
      </p:sp>
      <p:sp>
        <p:nvSpPr>
          <p:cNvPr id="40" name="TextBox 39"/>
          <p:cNvSpPr txBox="1"/>
          <p:nvPr/>
        </p:nvSpPr>
        <p:spPr>
          <a:xfrm>
            <a:off x="1992498" y="4051218"/>
            <a:ext cx="1503343" cy="1015653"/>
          </a:xfrm>
          <a:prstGeom prst="rect">
            <a:avLst/>
          </a:prstGeom>
          <a:noFill/>
        </p:spPr>
        <p:txBody>
          <a:bodyPr wrap="square" lIns="91430" tIns="45715" rIns="91430" bIns="45715" rtlCol="0">
            <a:spAutoFit/>
          </a:bodyPr>
          <a:lstStyle/>
          <a:p>
            <a:r>
              <a:rPr lang="en-US" sz="1000" b="1" dirty="0">
                <a:solidFill>
                  <a:srgbClr val="008000"/>
                </a:solidFill>
                <a:latin typeface="Arial"/>
                <a:cs typeface="Arial"/>
              </a:rPr>
              <a:t>VO Scripts</a:t>
            </a:r>
          </a:p>
          <a:p>
            <a:r>
              <a:rPr lang="en-US" sz="1000" dirty="0">
                <a:solidFill>
                  <a:srgbClr val="008000"/>
                </a:solidFill>
                <a:latin typeface="Arial"/>
                <a:cs typeface="Arial"/>
              </a:rPr>
              <a:t>Should be printed in 12/13pt for the actor to read. Always have lots of paper copies for the recording.</a:t>
            </a:r>
          </a:p>
        </p:txBody>
      </p:sp>
      <p:sp>
        <p:nvSpPr>
          <p:cNvPr id="41" name="TextBox 40"/>
          <p:cNvSpPr txBox="1"/>
          <p:nvPr/>
        </p:nvSpPr>
        <p:spPr>
          <a:xfrm>
            <a:off x="6400369" y="1624761"/>
            <a:ext cx="1839002" cy="707876"/>
          </a:xfrm>
          <a:prstGeom prst="rect">
            <a:avLst/>
          </a:prstGeom>
          <a:noFill/>
        </p:spPr>
        <p:txBody>
          <a:bodyPr wrap="square" lIns="91430" tIns="45715" rIns="91430" bIns="45715" rtlCol="0">
            <a:spAutoFit/>
          </a:bodyPr>
          <a:lstStyle/>
          <a:p>
            <a:r>
              <a:rPr lang="en-US" sz="1000" b="1" dirty="0">
                <a:latin typeface="Arial"/>
                <a:cs typeface="Arial"/>
              </a:rPr>
              <a:t>VO/graphics matching</a:t>
            </a:r>
          </a:p>
          <a:p>
            <a:r>
              <a:rPr lang="en-US" sz="1000" dirty="0">
                <a:latin typeface="Arial"/>
                <a:cs typeface="Arial"/>
              </a:rPr>
              <a:t>Match the sentences even if some spacing develops in either column</a:t>
            </a:r>
          </a:p>
        </p:txBody>
      </p:sp>
      <p:sp>
        <p:nvSpPr>
          <p:cNvPr id="11" name="Rectangle 10"/>
          <p:cNvSpPr/>
          <p:nvPr/>
        </p:nvSpPr>
        <p:spPr>
          <a:xfrm>
            <a:off x="2125885" y="2125299"/>
            <a:ext cx="6113487" cy="169996"/>
          </a:xfrm>
          <a:prstGeom prst="rect">
            <a:avLst/>
          </a:prstGeom>
          <a:solidFill>
            <a:srgbClr val="008000">
              <a:alpha val="3900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42" name="Rectangle 41"/>
          <p:cNvSpPr/>
          <p:nvPr/>
        </p:nvSpPr>
        <p:spPr>
          <a:xfrm>
            <a:off x="6400369" y="1621823"/>
            <a:ext cx="1839002" cy="503476"/>
          </a:xfrm>
          <a:prstGeom prst="rect">
            <a:avLst/>
          </a:prstGeom>
          <a:solidFill>
            <a:srgbClr val="008000">
              <a:alpha val="3900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3" name="Title 1"/>
          <p:cNvSpPr txBox="1">
            <a:spLocks/>
          </p:cNvSpPr>
          <p:nvPr/>
        </p:nvSpPr>
        <p:spPr>
          <a:xfrm>
            <a:off x="1992498" y="222523"/>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The script is a rehearsal studio and an </a:t>
            </a:r>
            <a:r>
              <a:rPr lang="en-US" sz="2800" dirty="0" err="1">
                <a:solidFill>
                  <a:srgbClr val="008000"/>
                </a:solidFill>
                <a:latin typeface="Arial"/>
                <a:cs typeface="Arial"/>
              </a:rPr>
              <a:t>improv</a:t>
            </a:r>
            <a:r>
              <a:rPr lang="en-US" sz="2800" dirty="0">
                <a:solidFill>
                  <a:srgbClr val="008000"/>
                </a:solidFill>
                <a:latin typeface="Arial"/>
                <a:cs typeface="Arial"/>
              </a:rPr>
              <a:t> space</a:t>
            </a:r>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566250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52496" y="403751"/>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SHOW</a:t>
            </a:r>
            <a:r>
              <a:rPr lang="en-US" sz="2800" strike="sngStrike" dirty="0">
                <a:solidFill>
                  <a:srgbClr val="BEF6BF"/>
                </a:solidFill>
                <a:latin typeface="Arial"/>
                <a:cs typeface="Arial"/>
              </a:rPr>
              <a:t> don’t </a:t>
            </a:r>
            <a:r>
              <a:rPr lang="en-US" sz="2800" dirty="0">
                <a:solidFill>
                  <a:srgbClr val="008000"/>
                </a:solidFill>
                <a:latin typeface="Arial"/>
                <a:cs typeface="Arial"/>
              </a:rPr>
              <a:t>and TELL</a:t>
            </a:r>
          </a:p>
        </p:txBody>
      </p:sp>
      <p:pic>
        <p:nvPicPr>
          <p:cNvPr id="3" name="Picture 2" descr="mlb_hero_201004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87" y="1787536"/>
            <a:ext cx="3934578" cy="3355964"/>
          </a:xfrm>
          <a:prstGeom prst="rect">
            <a:avLst/>
          </a:prstGeom>
        </p:spPr>
      </p:pic>
      <p:pic>
        <p:nvPicPr>
          <p:cNvPr id="7" name="Picture 6" descr="IMG_0582-600x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675" y="2142525"/>
            <a:ext cx="3125002" cy="2343750"/>
          </a:xfrm>
          <a:prstGeom prst="rect">
            <a:avLst/>
          </a:prstGeom>
        </p:spPr>
      </p:pic>
      <p:pic>
        <p:nvPicPr>
          <p:cNvPr id="4" name="Picture 3" descr="bbc-news-screenshot-live-even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67" y="1951049"/>
            <a:ext cx="4144086" cy="2986656"/>
          </a:xfrm>
          <a:prstGeom prst="rect">
            <a:avLst/>
          </a:prstGeom>
        </p:spPr>
      </p:pic>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4269806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3/5</a:t>
            </a:r>
          </a:p>
        </p:txBody>
      </p:sp>
      <p:sp>
        <p:nvSpPr>
          <p:cNvPr id="5" name="Rectangle 4"/>
          <p:cNvSpPr/>
          <p:nvPr/>
        </p:nvSpPr>
        <p:spPr>
          <a:xfrm>
            <a:off x="2669950" y="2371863"/>
            <a:ext cx="3205467" cy="131600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2865151" y="2186860"/>
            <a:ext cx="2870155" cy="800209"/>
          </a:xfrm>
          <a:prstGeom prst="rect">
            <a:avLst/>
          </a:prstGeom>
        </p:spPr>
        <p:txBody>
          <a:bodyPr wrap="square" lIns="91430" tIns="45715" rIns="91430" bIns="45715">
            <a:spAutoFit/>
          </a:bodyPr>
          <a:lstStyle/>
          <a:p>
            <a:pPr algn="ctr"/>
            <a:r>
              <a:rPr lang="en-US" b="1" dirty="0">
                <a:solidFill>
                  <a:srgbClr val="008000"/>
                </a:solidFill>
                <a:latin typeface="Arial"/>
                <a:cs typeface="Arial"/>
              </a:rPr>
              <a:t>Present a human voice </a:t>
            </a:r>
            <a:endParaRPr lang="en-US" b="1" dirty="0" smtClean="0">
              <a:solidFill>
                <a:srgbClr val="008000"/>
              </a:solidFill>
              <a:latin typeface="Arial"/>
              <a:cs typeface="Arial"/>
            </a:endParaRPr>
          </a:p>
          <a:p>
            <a:pPr algn="ctr"/>
            <a:r>
              <a:rPr lang="en-US" b="1" dirty="0" smtClean="0">
                <a:solidFill>
                  <a:srgbClr val="008000"/>
                </a:solidFill>
                <a:latin typeface="Arial"/>
                <a:cs typeface="Arial"/>
              </a:rPr>
              <a:t>of </a:t>
            </a:r>
            <a:r>
              <a:rPr lang="en-US" b="1" dirty="0">
                <a:solidFill>
                  <a:srgbClr val="008000"/>
                </a:solidFill>
                <a:latin typeface="Arial"/>
                <a:cs typeface="Arial"/>
              </a:rPr>
              <a:t>data</a:t>
            </a:r>
            <a:br>
              <a:rPr lang="en-US" b="1" dirty="0">
                <a:solidFill>
                  <a:srgbClr val="008000"/>
                </a:solidFill>
                <a:latin typeface="Arial"/>
                <a:cs typeface="Arial"/>
              </a:rPr>
            </a:b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39357942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14035"/>
            <a:ext cx="3205172" cy="322784"/>
          </a:xfrm>
        </p:spPr>
        <p:txBody>
          <a:bodyPr>
            <a:normAutofit/>
          </a:bodyPr>
          <a:lstStyle/>
          <a:p>
            <a:pPr algn="l"/>
            <a:r>
              <a:rPr lang="en-US" sz="1400" b="1" dirty="0">
                <a:solidFill>
                  <a:srgbClr val="008000"/>
                </a:solidFill>
                <a:latin typeface="Arial"/>
                <a:cs typeface="Arial"/>
              </a:rPr>
              <a:t>3. Present a human voice to data</a:t>
            </a:r>
          </a:p>
        </p:txBody>
      </p:sp>
      <p:pic>
        <p:nvPicPr>
          <p:cNvPr id="2" name="Picture 1" descr="gapmi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
            <a:ext cx="9144000" cy="5148446"/>
          </a:xfrm>
          <a:prstGeom prst="rect">
            <a:avLst/>
          </a:prstGeom>
        </p:spPr>
      </p:pic>
    </p:spTree>
    <p:extLst>
      <p:ext uri="{BB962C8B-B14F-4D97-AF65-F5344CB8AC3E}">
        <p14:creationId xmlns:p14="http://schemas.microsoft.com/office/powerpoint/2010/main" val="37100683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14035"/>
            <a:ext cx="3205172" cy="322784"/>
          </a:xfrm>
        </p:spPr>
        <p:txBody>
          <a:bodyPr>
            <a:normAutofit/>
          </a:bodyPr>
          <a:lstStyle/>
          <a:p>
            <a:pPr algn="l"/>
            <a:r>
              <a:rPr lang="en-US" sz="1400" b="1" dirty="0">
                <a:solidFill>
                  <a:srgbClr val="008000"/>
                </a:solidFill>
                <a:latin typeface="Arial"/>
                <a:cs typeface="Arial"/>
              </a:rPr>
              <a:t>3. Present a human voice to data</a:t>
            </a:r>
          </a:p>
        </p:txBody>
      </p:sp>
      <p:pic>
        <p:nvPicPr>
          <p:cNvPr id="4" name="Picture 3" descr="2010121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286390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14035"/>
            <a:ext cx="3205172" cy="322784"/>
          </a:xfrm>
        </p:spPr>
        <p:txBody>
          <a:bodyPr>
            <a:normAutofit/>
          </a:bodyPr>
          <a:lstStyle/>
          <a:p>
            <a:pPr algn="l"/>
            <a:r>
              <a:rPr lang="en-US" sz="1400" b="1" dirty="0">
                <a:solidFill>
                  <a:srgbClr val="008000"/>
                </a:solidFill>
                <a:latin typeface="Arial"/>
                <a:cs typeface="Arial"/>
              </a:rPr>
              <a:t>3. Present a human voice to data</a:t>
            </a:r>
          </a:p>
        </p:txBody>
      </p:sp>
      <p:pic>
        <p:nvPicPr>
          <p:cNvPr id="4" name="Picture 3" descr="2010121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
            <a:ext cx="9144000" cy="5145973"/>
          </a:xfrm>
          <a:prstGeom prst="rect">
            <a:avLst/>
          </a:prstGeom>
        </p:spPr>
      </p:pic>
      <p:pic>
        <p:nvPicPr>
          <p:cNvPr id="5" name="Picture 4" descr="gapminder.jpg"/>
          <p:cNvPicPr>
            <a:picLocks noChangeAspect="1"/>
          </p:cNvPicPr>
          <p:nvPr/>
        </p:nvPicPr>
        <p:blipFill rotWithShape="1">
          <a:blip r:embed="rId3">
            <a:alphaModFix/>
            <a:extLst>
              <a:ext uri="{28A0092B-C50C-407E-A947-70E740481C1C}">
                <a14:useLocalDpi xmlns:a14="http://schemas.microsoft.com/office/drawing/2010/main" val="0"/>
              </a:ext>
            </a:extLst>
          </a:blip>
          <a:srcRect r="51679"/>
          <a:stretch/>
        </p:blipFill>
        <p:spPr>
          <a:xfrm>
            <a:off x="1" y="-2473"/>
            <a:ext cx="4418475" cy="5148446"/>
          </a:xfrm>
          <a:prstGeom prst="rect">
            <a:avLst/>
          </a:prstGeom>
        </p:spPr>
      </p:pic>
    </p:spTree>
    <p:extLst>
      <p:ext uri="{BB962C8B-B14F-4D97-AF65-F5344CB8AC3E}">
        <p14:creationId xmlns:p14="http://schemas.microsoft.com/office/powerpoint/2010/main" val="6327973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227" y="3823228"/>
            <a:ext cx="5772622" cy="461655"/>
          </a:xfrm>
          <a:prstGeom prst="rect">
            <a:avLst/>
          </a:prstGeom>
          <a:noFill/>
        </p:spPr>
        <p:txBody>
          <a:bodyPr wrap="square" lIns="91430" tIns="45715" rIns="91430" bIns="45715" rtlCol="0">
            <a:spAutoFit/>
          </a:bodyPr>
          <a:lstStyle/>
          <a:p>
            <a:r>
              <a:rPr lang="en-US" sz="1200" dirty="0">
                <a:hlinkClick r:id="rId2"/>
              </a:rPr>
              <a:t>http://news.bbc.co.uk/1/hi/world/americas/us_elections_2008/7707170.stm</a:t>
            </a:r>
            <a:endParaRPr lang="en-US" sz="1200" dirty="0"/>
          </a:p>
          <a:p>
            <a:endParaRPr lang="en-US" sz="1200" dirty="0"/>
          </a:p>
        </p:txBody>
      </p:sp>
      <p:pic>
        <p:nvPicPr>
          <p:cNvPr id="5" name="Picture 4" descr="_45170481_89859e51-831e-464b-841a-1172c0bcd153.jpg"/>
          <p:cNvPicPr>
            <a:picLocks noChangeAspect="1"/>
          </p:cNvPicPr>
          <p:nvPr/>
        </p:nvPicPr>
        <p:blipFill rotWithShape="1">
          <a:blip r:embed="rId3">
            <a:extLst>
              <a:ext uri="{28A0092B-C50C-407E-A947-70E740481C1C}">
                <a14:useLocalDpi xmlns:a14="http://schemas.microsoft.com/office/drawing/2010/main" val="0"/>
              </a:ext>
            </a:extLst>
          </a:blip>
          <a:srcRect l="71569" t="547" r="5586" b="1708"/>
          <a:stretch/>
        </p:blipFill>
        <p:spPr>
          <a:xfrm>
            <a:off x="6973739" y="14035"/>
            <a:ext cx="2170262" cy="5131938"/>
          </a:xfrm>
          <a:prstGeom prst="rect">
            <a:avLst/>
          </a:prstGeom>
        </p:spPr>
      </p:pic>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1756176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14035"/>
            <a:ext cx="3205172" cy="322784"/>
          </a:xfrm>
        </p:spPr>
        <p:txBody>
          <a:bodyPr>
            <a:normAutofit/>
          </a:bodyPr>
          <a:lstStyle/>
          <a:p>
            <a:pPr algn="l"/>
            <a:r>
              <a:rPr lang="en-US" sz="1400" b="1" dirty="0">
                <a:solidFill>
                  <a:srgbClr val="008000"/>
                </a:solidFill>
                <a:latin typeface="Arial"/>
                <a:cs typeface="Arial"/>
              </a:rPr>
              <a:t>3. Present a human voice to data</a:t>
            </a:r>
          </a:p>
        </p:txBody>
      </p:sp>
      <p:pic>
        <p:nvPicPr>
          <p:cNvPr id="4" name="Picture 3" descr="2010121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
            <a:ext cx="9144000" cy="5145973"/>
          </a:xfrm>
          <a:prstGeom prst="rect">
            <a:avLst/>
          </a:prstGeom>
        </p:spPr>
      </p:pic>
      <p:pic>
        <p:nvPicPr>
          <p:cNvPr id="5" name="Picture 4" descr="gapminder.jpg"/>
          <p:cNvPicPr>
            <a:picLocks noChangeAspect="1"/>
          </p:cNvPicPr>
          <p:nvPr/>
        </p:nvPicPr>
        <p:blipFill rotWithShape="1">
          <a:blip r:embed="rId3">
            <a:alphaModFix/>
            <a:extLst>
              <a:ext uri="{28A0092B-C50C-407E-A947-70E740481C1C}">
                <a14:useLocalDpi xmlns:a14="http://schemas.microsoft.com/office/drawing/2010/main" val="0"/>
              </a:ext>
            </a:extLst>
          </a:blip>
          <a:srcRect r="51679"/>
          <a:stretch/>
        </p:blipFill>
        <p:spPr>
          <a:xfrm>
            <a:off x="1" y="-2473"/>
            <a:ext cx="4418475" cy="5148446"/>
          </a:xfrm>
          <a:prstGeom prst="rect">
            <a:avLst/>
          </a:prstGeom>
        </p:spPr>
      </p:pic>
      <p:pic>
        <p:nvPicPr>
          <p:cNvPr id="7" name="Picture 6" descr="bbc-weather-man1-300x292.jpg"/>
          <p:cNvPicPr>
            <a:picLocks noChangeAspect="1"/>
          </p:cNvPicPr>
          <p:nvPr/>
        </p:nvPicPr>
        <p:blipFill rotWithShape="1">
          <a:blip r:embed="rId4">
            <a:extLst>
              <a:ext uri="{28A0092B-C50C-407E-A947-70E740481C1C}">
                <a14:useLocalDpi xmlns:a14="http://schemas.microsoft.com/office/drawing/2010/main" val="0"/>
              </a:ext>
            </a:extLst>
          </a:blip>
          <a:srcRect l="9574" r="41540"/>
          <a:stretch/>
        </p:blipFill>
        <p:spPr>
          <a:xfrm>
            <a:off x="1855607" y="-2473"/>
            <a:ext cx="2562868" cy="5119238"/>
          </a:xfrm>
          <a:prstGeom prst="rect">
            <a:avLst/>
          </a:prstGeom>
        </p:spPr>
      </p:pic>
      <p:pic>
        <p:nvPicPr>
          <p:cNvPr id="8" name="Picture 7" descr="6nz82h.jpg"/>
          <p:cNvPicPr>
            <a:picLocks noChangeAspect="1"/>
          </p:cNvPicPr>
          <p:nvPr/>
        </p:nvPicPr>
        <p:blipFill rotWithShape="1">
          <a:blip r:embed="rId5">
            <a:extLst>
              <a:ext uri="{28A0092B-C50C-407E-A947-70E740481C1C}">
                <a14:useLocalDpi xmlns:a14="http://schemas.microsoft.com/office/drawing/2010/main" val="0"/>
              </a:ext>
            </a:extLst>
          </a:blip>
          <a:srcRect l="17327" r="47580"/>
          <a:stretch/>
        </p:blipFill>
        <p:spPr>
          <a:xfrm>
            <a:off x="-551045" y="0"/>
            <a:ext cx="2406652" cy="5143500"/>
          </a:xfrm>
          <a:prstGeom prst="rect">
            <a:avLst/>
          </a:prstGeom>
        </p:spPr>
      </p:pic>
      <p:pic>
        <p:nvPicPr>
          <p:cNvPr id="6" name="Picture 5" descr="_45170481_89859e51-831e-464b-841a-1172c0bcd153.jpg"/>
          <p:cNvPicPr>
            <a:picLocks noChangeAspect="1"/>
          </p:cNvPicPr>
          <p:nvPr/>
        </p:nvPicPr>
        <p:blipFill rotWithShape="1">
          <a:blip r:embed="rId6">
            <a:extLst>
              <a:ext uri="{28A0092B-C50C-407E-A947-70E740481C1C}">
                <a14:useLocalDpi xmlns:a14="http://schemas.microsoft.com/office/drawing/2010/main" val="0"/>
              </a:ext>
            </a:extLst>
          </a:blip>
          <a:srcRect l="71569" t="547" r="5586" b="1708"/>
          <a:stretch/>
        </p:blipFill>
        <p:spPr>
          <a:xfrm>
            <a:off x="6973739" y="14035"/>
            <a:ext cx="2170262" cy="5131938"/>
          </a:xfrm>
          <a:prstGeom prst="rect">
            <a:avLst/>
          </a:prstGeom>
        </p:spPr>
      </p:pic>
    </p:spTree>
    <p:extLst>
      <p:ext uri="{BB962C8B-B14F-4D97-AF65-F5344CB8AC3E}">
        <p14:creationId xmlns:p14="http://schemas.microsoft.com/office/powerpoint/2010/main" val="35388729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2870" y="626043"/>
            <a:ext cx="4692253" cy="1102519"/>
          </a:xfrm>
          <a:prstGeom prst="rect">
            <a:avLst/>
          </a:prstGeom>
        </p:spPr>
        <p:txBody>
          <a:bodyPr vert="horz" lIns="91430" tIns="45715" rIns="91430" bIns="45715"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All human life is here…</a:t>
            </a:r>
          </a:p>
          <a:p>
            <a:r>
              <a:rPr lang="en-US" sz="2800" dirty="0">
                <a:solidFill>
                  <a:srgbClr val="008000"/>
                </a:solidFill>
                <a:latin typeface="Arial"/>
                <a:cs typeface="Arial"/>
              </a:rPr>
              <a:t>beyond social design - </a:t>
            </a:r>
          </a:p>
          <a:p>
            <a:r>
              <a:rPr lang="en-US" sz="2800" dirty="0">
                <a:solidFill>
                  <a:srgbClr val="008000"/>
                </a:solidFill>
                <a:latin typeface="Arial"/>
                <a:cs typeface="Arial"/>
              </a:rPr>
              <a:t>Directive and Discursive</a:t>
            </a:r>
          </a:p>
        </p:txBody>
      </p:sp>
      <p:pic>
        <p:nvPicPr>
          <p:cNvPr id="8" name="Picture 7" descr="Annotations+support+discussion+and+create+a+lasting+record.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7276" y="1897491"/>
            <a:ext cx="2842766" cy="2133658"/>
          </a:xfrm>
          <a:prstGeom prst="rect">
            <a:avLst/>
          </a:prstGeom>
        </p:spPr>
      </p:pic>
      <p:pic>
        <p:nvPicPr>
          <p:cNvPr id="11" name="Picture 10" descr="highri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956" y="3048373"/>
            <a:ext cx="3469576" cy="1582994"/>
          </a:xfrm>
          <a:prstGeom prst="rect">
            <a:avLst/>
          </a:prstGeom>
        </p:spPr>
      </p:pic>
      <p:pic>
        <p:nvPicPr>
          <p:cNvPr id="14" name="Picture 13" descr="380.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31" y="1897490"/>
            <a:ext cx="2954084" cy="2402136"/>
          </a:xfrm>
          <a:prstGeom prst="rect">
            <a:avLst/>
          </a:prstGeom>
        </p:spPr>
      </p:pic>
    </p:spTree>
    <p:extLst>
      <p:ext uri="{BB962C8B-B14F-4D97-AF65-F5344CB8AC3E}">
        <p14:creationId xmlns:p14="http://schemas.microsoft.com/office/powerpoint/2010/main" val="589344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7" name="Title 1"/>
          <p:cNvSpPr txBox="1">
            <a:spLocks/>
          </p:cNvSpPr>
          <p:nvPr/>
        </p:nvSpPr>
        <p:spPr>
          <a:xfrm>
            <a:off x="2927350" y="785024"/>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008000"/>
                </a:solidFill>
                <a:latin typeface="Arial"/>
                <a:cs typeface="Arial"/>
              </a:rPr>
              <a:t>Engagement</a:t>
            </a:r>
          </a:p>
        </p:txBody>
      </p:sp>
      <p:sp>
        <p:nvSpPr>
          <p:cNvPr id="8" name="Title 1"/>
          <p:cNvSpPr txBox="1">
            <a:spLocks/>
          </p:cNvSpPr>
          <p:nvPr/>
        </p:nvSpPr>
        <p:spPr>
          <a:xfrm>
            <a:off x="2927350" y="3349265"/>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008000"/>
                </a:solidFill>
                <a:latin typeface="Arial"/>
                <a:cs typeface="Arial"/>
              </a:rPr>
              <a:t>Depth</a:t>
            </a: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1" name="Isosceles Triangle 10"/>
          <p:cNvSpPr/>
          <p:nvPr/>
        </p:nvSpPr>
        <p:spPr>
          <a:xfrm rot="20728275">
            <a:off x="5321245" y="303380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3" name="Isosceles Triangle 12"/>
          <p:cNvSpPr/>
          <p:nvPr/>
        </p:nvSpPr>
        <p:spPr>
          <a:xfrm rot="10042017">
            <a:off x="3025247" y="1832678"/>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4" name="Isosceles Triangle 13"/>
          <p:cNvSpPr/>
          <p:nvPr/>
        </p:nvSpPr>
        <p:spPr>
          <a:xfrm rot="5400000">
            <a:off x="2692968" y="281593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5" name="Isosceles Triangle 14"/>
          <p:cNvSpPr/>
          <p:nvPr/>
        </p:nvSpPr>
        <p:spPr>
          <a:xfrm rot="16507149">
            <a:off x="5640969" y="2195517"/>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Our Work</a:t>
            </a:r>
          </a:p>
        </p:txBody>
      </p:sp>
      <p:sp>
        <p:nvSpPr>
          <p:cNvPr id="2" name="Rectangle 1"/>
          <p:cNvSpPr/>
          <p:nvPr/>
        </p:nvSpPr>
        <p:spPr>
          <a:xfrm>
            <a:off x="2865151" y="1982245"/>
            <a:ext cx="2870155" cy="923320"/>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Inform </a:t>
            </a:r>
            <a:r>
              <a:rPr lang="en-US" b="1" dirty="0">
                <a:solidFill>
                  <a:srgbClr val="008000"/>
                </a:solidFill>
                <a:latin typeface="Arial"/>
                <a:cs typeface="Arial"/>
              </a:rPr>
              <a:t>and </a:t>
            </a:r>
            <a:endParaRPr lang="en-US" b="1" dirty="0" smtClean="0">
              <a:solidFill>
                <a:srgbClr val="008000"/>
              </a:solidFill>
              <a:latin typeface="Arial"/>
              <a:cs typeface="Arial"/>
            </a:endParaRPr>
          </a:p>
          <a:p>
            <a:pPr algn="ctr"/>
            <a:r>
              <a:rPr lang="en-US" b="1" dirty="0" smtClean="0">
                <a:solidFill>
                  <a:srgbClr val="008000"/>
                </a:solidFill>
                <a:latin typeface="Arial"/>
                <a:cs typeface="Arial"/>
              </a:rPr>
              <a:t>learn from</a:t>
            </a:r>
          </a:p>
          <a:p>
            <a:pPr algn="ctr"/>
            <a:r>
              <a:rPr lang="en-US" b="1" dirty="0" smtClean="0">
                <a:solidFill>
                  <a:srgbClr val="008000"/>
                </a:solidFill>
                <a:latin typeface="Arial"/>
                <a:cs typeface="Arial"/>
              </a:rPr>
              <a:t>each other </a:t>
            </a:r>
            <a:endParaRPr lang="en-US" sz="1000" b="1" dirty="0">
              <a:solidFill>
                <a:srgbClr val="008000"/>
              </a:solidFill>
              <a:latin typeface="Arial"/>
              <a:cs typeface="Arial"/>
            </a:endParaRPr>
          </a:p>
        </p:txBody>
      </p:sp>
    </p:spTree>
    <p:extLst>
      <p:ext uri="{BB962C8B-B14F-4D97-AF65-F5344CB8AC3E}">
        <p14:creationId xmlns:p14="http://schemas.microsoft.com/office/powerpoint/2010/main" val="12908771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4/5</a:t>
            </a:r>
          </a:p>
        </p:txBody>
      </p:sp>
      <p:sp>
        <p:nvSpPr>
          <p:cNvPr id="5" name="Rectangle 4"/>
          <p:cNvSpPr/>
          <p:nvPr/>
        </p:nvSpPr>
        <p:spPr>
          <a:xfrm>
            <a:off x="2669950" y="2361272"/>
            <a:ext cx="3205467" cy="14460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2876551" y="2286557"/>
            <a:ext cx="2870155" cy="646321"/>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Use the visual strengths of medium</a:t>
            </a: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3244899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41533" y="340151"/>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Doesn’t need to look </a:t>
            </a:r>
          </a:p>
          <a:p>
            <a:r>
              <a:rPr lang="en-US" sz="2800" dirty="0">
                <a:solidFill>
                  <a:srgbClr val="008000"/>
                </a:solidFill>
                <a:latin typeface="Arial"/>
                <a:cs typeface="Arial"/>
              </a:rPr>
              <a:t>like a diagram</a:t>
            </a:r>
          </a:p>
        </p:txBody>
      </p:sp>
      <p:pic>
        <p:nvPicPr>
          <p:cNvPr id="2" name="Picture 1" descr="cutaway-engine-illustrations.jpg"/>
          <p:cNvPicPr>
            <a:picLocks noChangeAspect="1"/>
          </p:cNvPicPr>
          <p:nvPr/>
        </p:nvPicPr>
        <p:blipFill rotWithShape="1">
          <a:blip r:embed="rId2">
            <a:extLst>
              <a:ext uri="{28A0092B-C50C-407E-A947-70E740481C1C}">
                <a14:useLocalDpi xmlns:a14="http://schemas.microsoft.com/office/drawing/2010/main" val="0"/>
              </a:ext>
            </a:extLst>
          </a:blip>
          <a:srcRect r="56506"/>
          <a:stretch/>
        </p:blipFill>
        <p:spPr>
          <a:xfrm>
            <a:off x="273920" y="2207823"/>
            <a:ext cx="1688158" cy="1940674"/>
          </a:xfrm>
          <a:prstGeom prst="rect">
            <a:avLst/>
          </a:prstGeom>
        </p:spPr>
      </p:pic>
      <p:pic>
        <p:nvPicPr>
          <p:cNvPr id="11" name="Picture 10" descr="ipad-infographic-large.jpg"/>
          <p:cNvPicPr>
            <a:picLocks noChangeAspect="1"/>
          </p:cNvPicPr>
          <p:nvPr/>
        </p:nvPicPr>
        <p:blipFill rotWithShape="1">
          <a:blip r:embed="rId3">
            <a:extLst>
              <a:ext uri="{28A0092B-C50C-407E-A947-70E740481C1C}">
                <a14:useLocalDpi xmlns:a14="http://schemas.microsoft.com/office/drawing/2010/main" val="0"/>
              </a:ext>
            </a:extLst>
          </a:blip>
          <a:srcRect t="70449" r="26497" b="7201"/>
          <a:stretch/>
        </p:blipFill>
        <p:spPr>
          <a:xfrm>
            <a:off x="2058931" y="2289825"/>
            <a:ext cx="1946340" cy="1504825"/>
          </a:xfrm>
          <a:prstGeom prst="rect">
            <a:avLst/>
          </a:prstGeom>
        </p:spPr>
      </p:pic>
      <p:pic>
        <p:nvPicPr>
          <p:cNvPr id="12" name="Picture 11" descr="xplane-infographic-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010" y="2289825"/>
            <a:ext cx="2324714" cy="1519673"/>
          </a:xfrm>
          <a:prstGeom prst="rect">
            <a:avLst/>
          </a:prstGeom>
        </p:spPr>
      </p:pic>
      <p:pic>
        <p:nvPicPr>
          <p:cNvPr id="13" name="Picture 12" descr="potato-lifecyc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9787" y="2058664"/>
            <a:ext cx="1379812" cy="2017268"/>
          </a:xfrm>
          <a:prstGeom prst="rect">
            <a:avLst/>
          </a:prstGeom>
        </p:spPr>
      </p:pic>
    </p:spTree>
    <p:extLst>
      <p:ext uri="{BB962C8B-B14F-4D97-AF65-F5344CB8AC3E}">
        <p14:creationId xmlns:p14="http://schemas.microsoft.com/office/powerpoint/2010/main" val="35712315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vid_carson_15_artists_blo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95" y="822672"/>
            <a:ext cx="3378588" cy="3254603"/>
          </a:xfrm>
          <a:prstGeom prst="rect">
            <a:avLst/>
          </a:prstGeom>
        </p:spPr>
      </p:pic>
      <p:pic>
        <p:nvPicPr>
          <p:cNvPr id="5" name="Picture 4" descr="avee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483" y="822672"/>
            <a:ext cx="3568644" cy="3254603"/>
          </a:xfrm>
          <a:prstGeom prst="rect">
            <a:avLst/>
          </a:prstGeom>
        </p:spPr>
      </p:pic>
    </p:spTree>
    <p:extLst>
      <p:ext uri="{BB962C8B-B14F-4D97-AF65-F5344CB8AC3E}">
        <p14:creationId xmlns:p14="http://schemas.microsoft.com/office/powerpoint/2010/main" val="32704252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A-News-Taiwan.jpg"/>
          <p:cNvPicPr>
            <a:picLocks noChangeAspect="1"/>
          </p:cNvPicPr>
          <p:nvPr/>
        </p:nvPicPr>
        <p:blipFill rotWithShape="1">
          <a:blip r:embed="rId2">
            <a:extLst>
              <a:ext uri="{28A0092B-C50C-407E-A947-70E740481C1C}">
                <a14:useLocalDpi xmlns:a14="http://schemas.microsoft.com/office/drawing/2010/main" val="0"/>
              </a:ext>
            </a:extLst>
          </a:blip>
          <a:srcRect b="80256"/>
          <a:stretch/>
        </p:blipFill>
        <p:spPr>
          <a:xfrm>
            <a:off x="0" y="-1"/>
            <a:ext cx="9144000" cy="5143501"/>
          </a:xfrm>
          <a:prstGeom prst="rect">
            <a:avLst/>
          </a:prstGeom>
        </p:spPr>
      </p:pic>
      <p:pic>
        <p:nvPicPr>
          <p:cNvPr id="11" name="Picture 10" descr="obama-nma-vide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350" y="254988"/>
            <a:ext cx="2946400" cy="2031012"/>
          </a:xfrm>
          <a:prstGeom prst="rect">
            <a:avLst/>
          </a:prstGeom>
        </p:spPr>
      </p:pic>
      <p:sp>
        <p:nvSpPr>
          <p:cNvPr id="5" name="Title 1"/>
          <p:cNvSpPr txBox="1">
            <a:spLocks/>
          </p:cNvSpPr>
          <p:nvPr/>
        </p:nvSpPr>
        <p:spPr>
          <a:xfrm>
            <a:off x="1741533" y="1183482"/>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Arial"/>
                <a:cs typeface="Arial"/>
              </a:rPr>
              <a:t>Keep it real</a:t>
            </a:r>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37527935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A-News-Taiwan.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80256"/>
          <a:stretch/>
        </p:blipFill>
        <p:spPr>
          <a:xfrm>
            <a:off x="0" y="-1"/>
            <a:ext cx="9144000" cy="5143501"/>
          </a:xfrm>
          <a:prstGeom prst="rect">
            <a:avLst/>
          </a:prstGeom>
        </p:spPr>
      </p:pic>
      <p:sp>
        <p:nvSpPr>
          <p:cNvPr id="2" name="Rectangle 1"/>
          <p:cNvSpPr/>
          <p:nvPr/>
        </p:nvSpPr>
        <p:spPr>
          <a:xfrm>
            <a:off x="5038317" y="627396"/>
            <a:ext cx="1093990" cy="109399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latin typeface="Arial"/>
              <a:cs typeface="Arial"/>
            </a:endParaRPr>
          </a:p>
        </p:txBody>
      </p:sp>
      <p:sp>
        <p:nvSpPr>
          <p:cNvPr id="7" name="Rectangle 6"/>
          <p:cNvSpPr/>
          <p:nvPr/>
        </p:nvSpPr>
        <p:spPr>
          <a:xfrm>
            <a:off x="5038317" y="1873164"/>
            <a:ext cx="1093990" cy="109399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latin typeface="Arial"/>
              <a:cs typeface="Arial"/>
            </a:endParaRPr>
          </a:p>
        </p:txBody>
      </p:sp>
      <p:sp>
        <p:nvSpPr>
          <p:cNvPr id="8" name="Rectangle 7"/>
          <p:cNvSpPr/>
          <p:nvPr/>
        </p:nvSpPr>
        <p:spPr>
          <a:xfrm>
            <a:off x="3813666" y="627396"/>
            <a:ext cx="1093990" cy="109399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latin typeface="Arial"/>
              <a:cs typeface="Arial"/>
            </a:endParaRPr>
          </a:p>
        </p:txBody>
      </p:sp>
      <p:sp>
        <p:nvSpPr>
          <p:cNvPr id="9" name="Rectangle 8"/>
          <p:cNvSpPr/>
          <p:nvPr/>
        </p:nvSpPr>
        <p:spPr>
          <a:xfrm>
            <a:off x="3813666" y="1873164"/>
            <a:ext cx="1093990" cy="109399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latin typeface="Arial"/>
              <a:cs typeface="Arial"/>
            </a:endParaRPr>
          </a:p>
        </p:txBody>
      </p:sp>
      <p:sp>
        <p:nvSpPr>
          <p:cNvPr id="5" name="Rectangle 4"/>
          <p:cNvSpPr/>
          <p:nvPr/>
        </p:nvSpPr>
        <p:spPr>
          <a:xfrm>
            <a:off x="3970649" y="3075690"/>
            <a:ext cx="915615" cy="923320"/>
          </a:xfrm>
          <a:prstGeom prst="rect">
            <a:avLst/>
          </a:prstGeom>
        </p:spPr>
        <p:txBody>
          <a:bodyPr wrap="none" lIns="91430" tIns="45715" rIns="91430" bIns="45715">
            <a:spAutoFit/>
          </a:bodyPr>
          <a:lstStyle/>
          <a:p>
            <a:r>
              <a:rPr lang="en-US" dirty="0" smtClean="0">
                <a:solidFill>
                  <a:schemeClr val="bg1"/>
                </a:solidFill>
                <a:latin typeface="Arial"/>
                <a:cs typeface="Arial"/>
              </a:rPr>
              <a:t>Is NOT</a:t>
            </a:r>
          </a:p>
          <a:p>
            <a:r>
              <a:rPr lang="en-US" dirty="0" smtClean="0">
                <a:solidFill>
                  <a:schemeClr val="bg1"/>
                </a:solidFill>
                <a:latin typeface="Arial"/>
                <a:cs typeface="Arial"/>
              </a:rPr>
              <a:t>True to </a:t>
            </a:r>
          </a:p>
          <a:p>
            <a:r>
              <a:rPr lang="en-US" dirty="0" smtClean="0">
                <a:solidFill>
                  <a:schemeClr val="bg1"/>
                </a:solidFill>
                <a:latin typeface="Arial"/>
                <a:cs typeface="Arial"/>
              </a:rPr>
              <a:t>itself</a:t>
            </a:r>
            <a:endParaRPr lang="en-US" dirty="0">
              <a:latin typeface="Arial"/>
              <a:cs typeface="Arial"/>
            </a:endParaRPr>
          </a:p>
        </p:txBody>
      </p:sp>
      <p:sp>
        <p:nvSpPr>
          <p:cNvPr id="13" name="Rectangle 12"/>
          <p:cNvSpPr/>
          <p:nvPr/>
        </p:nvSpPr>
        <p:spPr>
          <a:xfrm>
            <a:off x="1102667" y="2241089"/>
            <a:ext cx="2591818" cy="646321"/>
          </a:xfrm>
          <a:prstGeom prst="rect">
            <a:avLst/>
          </a:prstGeom>
        </p:spPr>
        <p:txBody>
          <a:bodyPr wrap="none" lIns="91430" tIns="45715" rIns="91430" bIns="45715">
            <a:spAutoFit/>
          </a:bodyPr>
          <a:lstStyle/>
          <a:p>
            <a:r>
              <a:rPr lang="en-US" dirty="0">
                <a:solidFill>
                  <a:schemeClr val="bg1"/>
                </a:solidFill>
                <a:latin typeface="Arial"/>
                <a:cs typeface="Arial"/>
              </a:rPr>
              <a:t>Is </a:t>
            </a:r>
            <a:r>
              <a:rPr lang="en-US" dirty="0" smtClean="0">
                <a:solidFill>
                  <a:schemeClr val="bg1"/>
                </a:solidFill>
                <a:latin typeface="Arial"/>
                <a:cs typeface="Arial"/>
              </a:rPr>
              <a:t>NOT what </a:t>
            </a:r>
            <a:r>
              <a:rPr lang="en-US" dirty="0">
                <a:solidFill>
                  <a:schemeClr val="bg1"/>
                </a:solidFill>
                <a:latin typeface="Arial"/>
                <a:cs typeface="Arial"/>
              </a:rPr>
              <a:t>it says it is</a:t>
            </a:r>
            <a:endParaRPr lang="en-US" dirty="0">
              <a:latin typeface="Arial"/>
              <a:cs typeface="Arial"/>
            </a:endParaRPr>
          </a:p>
          <a:p>
            <a:endParaRPr lang="en-US" dirty="0">
              <a:latin typeface="Arial"/>
              <a:cs typeface="Arial"/>
            </a:endParaRPr>
          </a:p>
        </p:txBody>
      </p:sp>
      <p:sp>
        <p:nvSpPr>
          <p:cNvPr id="14" name="Rectangle 13"/>
          <p:cNvSpPr/>
          <p:nvPr/>
        </p:nvSpPr>
        <p:spPr>
          <a:xfrm>
            <a:off x="1615628" y="993325"/>
            <a:ext cx="2044605" cy="369322"/>
          </a:xfrm>
          <a:prstGeom prst="rect">
            <a:avLst/>
          </a:prstGeom>
        </p:spPr>
        <p:txBody>
          <a:bodyPr wrap="none" lIns="91430" tIns="45715" rIns="91430" bIns="45715">
            <a:spAutoFit/>
          </a:bodyPr>
          <a:lstStyle/>
          <a:p>
            <a:r>
              <a:rPr lang="en-US" dirty="0" smtClean="0">
                <a:solidFill>
                  <a:schemeClr val="bg1"/>
                </a:solidFill>
                <a:latin typeface="Arial"/>
                <a:cs typeface="Arial"/>
              </a:rPr>
              <a:t>Is what it says it is</a:t>
            </a:r>
            <a:endParaRPr lang="en-US" dirty="0">
              <a:latin typeface="Arial"/>
              <a:cs typeface="Arial"/>
            </a:endParaRPr>
          </a:p>
        </p:txBody>
      </p:sp>
      <p:sp>
        <p:nvSpPr>
          <p:cNvPr id="15" name="Rectangle 14"/>
          <p:cNvSpPr/>
          <p:nvPr/>
        </p:nvSpPr>
        <p:spPr>
          <a:xfrm>
            <a:off x="5185833" y="3075690"/>
            <a:ext cx="890218" cy="923320"/>
          </a:xfrm>
          <a:prstGeom prst="rect">
            <a:avLst/>
          </a:prstGeom>
        </p:spPr>
        <p:txBody>
          <a:bodyPr wrap="none" lIns="91430" tIns="45715" rIns="91430" bIns="45715">
            <a:spAutoFit/>
          </a:bodyPr>
          <a:lstStyle/>
          <a:p>
            <a:r>
              <a:rPr lang="en-US" dirty="0">
                <a:solidFill>
                  <a:schemeClr val="bg1"/>
                </a:solidFill>
                <a:latin typeface="Arial"/>
                <a:cs typeface="Arial"/>
              </a:rPr>
              <a:t>Is </a:t>
            </a:r>
            <a:r>
              <a:rPr lang="en-US" dirty="0" smtClean="0">
                <a:solidFill>
                  <a:schemeClr val="bg1"/>
                </a:solidFill>
                <a:latin typeface="Arial"/>
                <a:cs typeface="Arial"/>
              </a:rPr>
              <a:t>True </a:t>
            </a:r>
          </a:p>
          <a:p>
            <a:r>
              <a:rPr lang="en-US" dirty="0" smtClean="0">
                <a:solidFill>
                  <a:schemeClr val="bg1"/>
                </a:solidFill>
                <a:latin typeface="Arial"/>
                <a:cs typeface="Arial"/>
              </a:rPr>
              <a:t>to </a:t>
            </a:r>
            <a:endParaRPr lang="en-US" dirty="0">
              <a:solidFill>
                <a:schemeClr val="bg1"/>
              </a:solidFill>
              <a:latin typeface="Arial"/>
              <a:cs typeface="Arial"/>
            </a:endParaRPr>
          </a:p>
          <a:p>
            <a:r>
              <a:rPr lang="en-US" dirty="0">
                <a:solidFill>
                  <a:schemeClr val="bg1"/>
                </a:solidFill>
                <a:latin typeface="Arial"/>
                <a:cs typeface="Arial"/>
              </a:rPr>
              <a:t>itself</a:t>
            </a:r>
            <a:endParaRPr lang="en-US" dirty="0">
              <a:latin typeface="Arial"/>
              <a:cs typeface="Arial"/>
            </a:endParaRPr>
          </a:p>
        </p:txBody>
      </p:sp>
      <p:sp>
        <p:nvSpPr>
          <p:cNvPr id="16" name="Rectangle 15"/>
          <p:cNvSpPr/>
          <p:nvPr/>
        </p:nvSpPr>
        <p:spPr>
          <a:xfrm>
            <a:off x="3873835" y="2056424"/>
            <a:ext cx="1014275" cy="646321"/>
          </a:xfrm>
          <a:prstGeom prst="rect">
            <a:avLst/>
          </a:prstGeom>
        </p:spPr>
        <p:txBody>
          <a:bodyPr wrap="none" lIns="91430" tIns="45715" rIns="91430" bIns="45715">
            <a:spAutoFit/>
          </a:bodyPr>
          <a:lstStyle/>
          <a:p>
            <a:r>
              <a:rPr lang="en-US" sz="1200" dirty="0">
                <a:solidFill>
                  <a:schemeClr val="bg1"/>
                </a:solidFill>
                <a:latin typeface="Arial"/>
                <a:cs typeface="Arial"/>
              </a:rPr>
              <a:t>FAKE FAKE</a:t>
            </a:r>
          </a:p>
          <a:p>
            <a:r>
              <a:rPr lang="en-US" sz="1200" dirty="0">
                <a:solidFill>
                  <a:schemeClr val="bg1"/>
                </a:solidFill>
                <a:latin typeface="Arial"/>
                <a:cs typeface="Arial"/>
              </a:rPr>
              <a:t>(deceitful</a:t>
            </a:r>
          </a:p>
          <a:p>
            <a:r>
              <a:rPr lang="en-US" sz="1200" dirty="0">
                <a:solidFill>
                  <a:schemeClr val="bg1"/>
                </a:solidFill>
                <a:latin typeface="Arial"/>
                <a:cs typeface="Arial"/>
              </a:rPr>
              <a:t>Misleading)</a:t>
            </a:r>
            <a:endParaRPr lang="en-US" sz="1200" dirty="0">
              <a:latin typeface="Arial"/>
              <a:cs typeface="Arial"/>
            </a:endParaRPr>
          </a:p>
        </p:txBody>
      </p:sp>
      <p:sp>
        <p:nvSpPr>
          <p:cNvPr id="17" name="Rectangle 16"/>
          <p:cNvSpPr/>
          <p:nvPr/>
        </p:nvSpPr>
        <p:spPr>
          <a:xfrm>
            <a:off x="3873836" y="854825"/>
            <a:ext cx="1017130" cy="646321"/>
          </a:xfrm>
          <a:prstGeom prst="rect">
            <a:avLst/>
          </a:prstGeom>
        </p:spPr>
        <p:txBody>
          <a:bodyPr wrap="none" lIns="91430" tIns="45715" rIns="91430" bIns="45715">
            <a:spAutoFit/>
          </a:bodyPr>
          <a:lstStyle/>
          <a:p>
            <a:r>
              <a:rPr lang="en-US" sz="1200" dirty="0">
                <a:solidFill>
                  <a:schemeClr val="bg1"/>
                </a:solidFill>
                <a:latin typeface="Arial"/>
                <a:cs typeface="Arial"/>
              </a:rPr>
              <a:t>REAL FAKE</a:t>
            </a:r>
          </a:p>
          <a:p>
            <a:r>
              <a:rPr lang="en-US" sz="1200" dirty="0">
                <a:solidFill>
                  <a:schemeClr val="bg1"/>
                </a:solidFill>
                <a:latin typeface="Arial"/>
                <a:cs typeface="Arial"/>
              </a:rPr>
              <a:t>(obvious</a:t>
            </a:r>
            <a:r>
              <a:rPr lang="en-US" sz="1200" dirty="0">
                <a:solidFill>
                  <a:srgbClr val="FFFFFF"/>
                </a:solidFill>
                <a:latin typeface="Arial"/>
                <a:cs typeface="Arial"/>
              </a:rPr>
              <a:t>ly</a:t>
            </a:r>
            <a:r>
              <a:rPr lang="en-US" sz="1200" dirty="0">
                <a:latin typeface="Arial"/>
                <a:cs typeface="Arial"/>
              </a:rPr>
              <a:t> </a:t>
            </a:r>
          </a:p>
          <a:p>
            <a:r>
              <a:rPr lang="en-US" sz="1200" dirty="0">
                <a:solidFill>
                  <a:schemeClr val="bg1"/>
                </a:solidFill>
                <a:latin typeface="Arial"/>
                <a:cs typeface="Arial"/>
              </a:rPr>
              <a:t>Not true</a:t>
            </a:r>
          </a:p>
        </p:txBody>
      </p:sp>
      <p:sp>
        <p:nvSpPr>
          <p:cNvPr id="18" name="Rectangle 17"/>
          <p:cNvSpPr/>
          <p:nvPr/>
        </p:nvSpPr>
        <p:spPr>
          <a:xfrm>
            <a:off x="5060057" y="854825"/>
            <a:ext cx="1031031" cy="646321"/>
          </a:xfrm>
          <a:prstGeom prst="rect">
            <a:avLst/>
          </a:prstGeom>
        </p:spPr>
        <p:txBody>
          <a:bodyPr wrap="none" lIns="91430" tIns="45715" rIns="91430" bIns="45715">
            <a:spAutoFit/>
          </a:bodyPr>
          <a:lstStyle/>
          <a:p>
            <a:r>
              <a:rPr lang="en-US" sz="1200" dirty="0">
                <a:solidFill>
                  <a:schemeClr val="bg1"/>
                </a:solidFill>
                <a:latin typeface="Arial"/>
                <a:cs typeface="Arial"/>
              </a:rPr>
              <a:t>REAL REAL</a:t>
            </a:r>
          </a:p>
          <a:p>
            <a:r>
              <a:rPr lang="en-US" sz="1200" dirty="0">
                <a:solidFill>
                  <a:schemeClr val="bg1"/>
                </a:solidFill>
                <a:latin typeface="Arial"/>
                <a:cs typeface="Arial"/>
              </a:rPr>
              <a:t>(genuine</a:t>
            </a:r>
          </a:p>
          <a:p>
            <a:r>
              <a:rPr lang="en-US" sz="1200" dirty="0">
                <a:solidFill>
                  <a:schemeClr val="bg1"/>
                </a:solidFill>
                <a:latin typeface="Arial"/>
                <a:cs typeface="Arial"/>
              </a:rPr>
              <a:t>first-hand)</a:t>
            </a:r>
            <a:endParaRPr lang="en-US" sz="1200" dirty="0">
              <a:latin typeface="Arial"/>
              <a:cs typeface="Arial"/>
            </a:endParaRPr>
          </a:p>
        </p:txBody>
      </p:sp>
      <p:sp>
        <p:nvSpPr>
          <p:cNvPr id="19" name="Rectangle 18"/>
          <p:cNvSpPr/>
          <p:nvPr/>
        </p:nvSpPr>
        <p:spPr>
          <a:xfrm>
            <a:off x="5098487" y="2056424"/>
            <a:ext cx="1031031" cy="646321"/>
          </a:xfrm>
          <a:prstGeom prst="rect">
            <a:avLst/>
          </a:prstGeom>
        </p:spPr>
        <p:txBody>
          <a:bodyPr wrap="none" lIns="91430" tIns="45715" rIns="91430" bIns="45715">
            <a:spAutoFit/>
          </a:bodyPr>
          <a:lstStyle/>
          <a:p>
            <a:r>
              <a:rPr lang="en-US" sz="1200" dirty="0">
                <a:solidFill>
                  <a:schemeClr val="bg1"/>
                </a:solidFill>
                <a:latin typeface="Arial"/>
                <a:cs typeface="Arial"/>
              </a:rPr>
              <a:t>FAKE REAL</a:t>
            </a:r>
          </a:p>
          <a:p>
            <a:r>
              <a:rPr lang="en-US" sz="1200" dirty="0">
                <a:solidFill>
                  <a:schemeClr val="bg1"/>
                </a:solidFill>
                <a:latin typeface="Arial"/>
                <a:cs typeface="Arial"/>
              </a:rPr>
              <a:t>(honest</a:t>
            </a:r>
          </a:p>
          <a:p>
            <a:r>
              <a:rPr lang="en-US" sz="1200" dirty="0">
                <a:solidFill>
                  <a:schemeClr val="bg1"/>
                </a:solidFill>
                <a:latin typeface="Arial"/>
                <a:cs typeface="Arial"/>
              </a:rPr>
              <a:t>abstraction)</a:t>
            </a:r>
            <a:endParaRPr lang="en-US" sz="1200" dirty="0">
              <a:latin typeface="Arial"/>
              <a:cs typeface="Arial"/>
            </a:endParaRPr>
          </a:p>
        </p:txBody>
      </p:sp>
      <p:sp>
        <p:nvSpPr>
          <p:cNvPr id="20" name="Rectangle 19"/>
          <p:cNvSpPr/>
          <p:nvPr/>
        </p:nvSpPr>
        <p:spPr>
          <a:xfrm>
            <a:off x="6973298" y="627397"/>
            <a:ext cx="1946697" cy="646321"/>
          </a:xfrm>
          <a:prstGeom prst="rect">
            <a:avLst/>
          </a:prstGeom>
        </p:spPr>
        <p:txBody>
          <a:bodyPr wrap="none" lIns="91430" tIns="45715" rIns="91430" bIns="45715">
            <a:spAutoFit/>
          </a:bodyPr>
          <a:lstStyle/>
          <a:p>
            <a:r>
              <a:rPr lang="en-US" sz="1200" dirty="0">
                <a:solidFill>
                  <a:schemeClr val="bg1"/>
                </a:solidFill>
                <a:latin typeface="Arial"/>
                <a:cs typeface="Arial"/>
              </a:rPr>
              <a:t>Thanks…</a:t>
            </a:r>
          </a:p>
          <a:p>
            <a:r>
              <a:rPr lang="en-US" sz="1200" dirty="0">
                <a:solidFill>
                  <a:schemeClr val="bg1"/>
                </a:solidFill>
                <a:latin typeface="Arial"/>
                <a:cs typeface="Arial"/>
              </a:rPr>
              <a:t>The Experience Economy</a:t>
            </a:r>
          </a:p>
          <a:p>
            <a:r>
              <a:rPr lang="en-US" sz="1200" dirty="0">
                <a:solidFill>
                  <a:schemeClr val="bg1"/>
                </a:solidFill>
                <a:latin typeface="Arial"/>
                <a:cs typeface="Arial"/>
              </a:rPr>
              <a:t>Gilmour, Pine</a:t>
            </a:r>
            <a:endParaRPr lang="en-US" sz="1200" dirty="0">
              <a:latin typeface="Arial"/>
              <a:cs typeface="Arial"/>
            </a:endParaRPr>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28895012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pic>
        <p:nvPicPr>
          <p:cNvPr id="9" name="Picture 8" descr="eames_fastcompa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303" y="347842"/>
            <a:ext cx="6993574" cy="4475886"/>
          </a:xfrm>
          <a:prstGeom prst="rect">
            <a:avLst/>
          </a:prstGeom>
        </p:spPr>
      </p:pic>
    </p:spTree>
    <p:extLst>
      <p:ext uri="{BB962C8B-B14F-4D97-AF65-F5344CB8AC3E}">
        <p14:creationId xmlns:p14="http://schemas.microsoft.com/office/powerpoint/2010/main" val="34363421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62" y="-8918"/>
            <a:ext cx="9144001" cy="5143500"/>
          </a:xfrm>
          <a:prstGeom prst="rect">
            <a:avLst/>
          </a:prstGeom>
          <a:gradFill flip="none" rotWithShape="1">
            <a:gsLst>
              <a:gs pos="52000">
                <a:schemeClr val="bg2">
                  <a:lumMod val="90000"/>
                </a:schemeClr>
              </a:gs>
              <a:gs pos="100000">
                <a:schemeClr val="bg2">
                  <a:lumMod val="75000"/>
                </a:schemeClr>
              </a:gs>
              <a:gs pos="0">
                <a:schemeClr val="accent6">
                  <a:tint val="15000"/>
                  <a:satMod val="350000"/>
                </a:scheme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lIns="91430" tIns="45715" rIns="91430" bIns="45715" rtlCol="0" anchor="ctr"/>
          <a:lstStyle/>
          <a:p>
            <a:pPr algn="ctr"/>
            <a:endParaRPr lang="en-US" dirty="0"/>
          </a:p>
        </p:txBody>
      </p:sp>
      <p:sp>
        <p:nvSpPr>
          <p:cNvPr id="9" name="Rectangle 8"/>
          <p:cNvSpPr/>
          <p:nvPr/>
        </p:nvSpPr>
        <p:spPr>
          <a:xfrm>
            <a:off x="767835" y="1028727"/>
            <a:ext cx="1647787" cy="1569650"/>
          </a:xfrm>
          <a:prstGeom prst="rect">
            <a:avLst/>
          </a:prstGeom>
        </p:spPr>
        <p:txBody>
          <a:bodyPr wrap="none" lIns="91430" tIns="45715" rIns="91430" bIns="45715">
            <a:spAutoFit/>
          </a:bodyPr>
          <a:lstStyle/>
          <a:p>
            <a:r>
              <a:rPr lang="en-US" sz="9600" dirty="0">
                <a:solidFill>
                  <a:schemeClr val="accent2">
                    <a:lumMod val="60000"/>
                    <a:lumOff val="40000"/>
                  </a:schemeClr>
                </a:solidFill>
                <a:latin typeface="Arial Rounded MT Bold"/>
                <a:cs typeface="Arial Rounded MT Bold"/>
              </a:rPr>
              <a:t>58</a:t>
            </a:r>
            <a:endParaRPr lang="en-US" sz="9600" dirty="0">
              <a:solidFill>
                <a:schemeClr val="accent2">
                  <a:lumMod val="60000"/>
                  <a:lumOff val="40000"/>
                </a:schemeClr>
              </a:solidFill>
            </a:endParaRPr>
          </a:p>
        </p:txBody>
      </p:sp>
      <p:sp>
        <p:nvSpPr>
          <p:cNvPr id="5" name="TextBox 4"/>
          <p:cNvSpPr txBox="1"/>
          <p:nvPr/>
        </p:nvSpPr>
        <p:spPr>
          <a:xfrm>
            <a:off x="1373061" y="1763357"/>
            <a:ext cx="7232306" cy="2308314"/>
          </a:xfrm>
          <a:prstGeom prst="rect">
            <a:avLst/>
          </a:prstGeom>
          <a:noFill/>
        </p:spPr>
        <p:txBody>
          <a:bodyPr wrap="square" lIns="91430" tIns="45715" rIns="91430" bIns="45715" rtlCol="0">
            <a:spAutoFit/>
          </a:bodyPr>
          <a:lstStyle/>
          <a:p>
            <a:r>
              <a:rPr lang="en-US" sz="4800" dirty="0">
                <a:solidFill>
                  <a:schemeClr val="accent2">
                    <a:lumMod val="50000"/>
                  </a:schemeClr>
                </a:solidFill>
                <a:latin typeface="Impact"/>
                <a:cs typeface="Impact"/>
              </a:rPr>
              <a:t>Right now you are reading 58 characters of western script</a:t>
            </a:r>
          </a:p>
        </p:txBody>
      </p:sp>
      <p:sp>
        <p:nvSpPr>
          <p:cNvPr id="6" name="TextBox 5"/>
          <p:cNvSpPr txBox="1"/>
          <p:nvPr/>
        </p:nvSpPr>
        <p:spPr>
          <a:xfrm rot="5400000">
            <a:off x="-773795" y="4869957"/>
            <a:ext cx="3878319" cy="307766"/>
          </a:xfrm>
          <a:prstGeom prst="rect">
            <a:avLst/>
          </a:prstGeom>
          <a:noFill/>
        </p:spPr>
        <p:txBody>
          <a:bodyPr wrap="square" lIns="91430" tIns="45715" rIns="91430" bIns="45715" rtlCol="0">
            <a:spAutoFit/>
          </a:bodyPr>
          <a:lstStyle/>
          <a:p>
            <a:r>
              <a:rPr lang="en-US" sz="1400" dirty="0">
                <a:solidFill>
                  <a:schemeClr val="accent4">
                    <a:lumMod val="75000"/>
                  </a:schemeClr>
                </a:solidFill>
                <a:latin typeface="Arial Rounded MT Bold"/>
                <a:cs typeface="Arial Rounded MT Bold"/>
              </a:rPr>
              <a:t>(including spaces)</a:t>
            </a:r>
          </a:p>
        </p:txBody>
      </p:sp>
      <p:sp>
        <p:nvSpPr>
          <p:cNvPr id="7" name="TextBox 6"/>
          <p:cNvSpPr txBox="1"/>
          <p:nvPr/>
        </p:nvSpPr>
        <p:spPr>
          <a:xfrm>
            <a:off x="3964076" y="4071682"/>
            <a:ext cx="7232306" cy="307766"/>
          </a:xfrm>
          <a:prstGeom prst="rect">
            <a:avLst/>
          </a:prstGeom>
          <a:noFill/>
        </p:spPr>
        <p:txBody>
          <a:bodyPr wrap="square" lIns="91430" tIns="45715" rIns="91430" bIns="45715" rtlCol="0">
            <a:spAutoFit/>
          </a:bodyPr>
          <a:lstStyle/>
          <a:p>
            <a:r>
              <a:rPr lang="en-US" sz="1400" dirty="0">
                <a:latin typeface="Arial Rounded MT Bold"/>
                <a:cs typeface="Arial Rounded MT Bold"/>
              </a:rPr>
              <a:t>But not including these bits</a:t>
            </a:r>
          </a:p>
        </p:txBody>
      </p:sp>
      <p:sp>
        <p:nvSpPr>
          <p:cNvPr id="8" name="Freeform 7"/>
          <p:cNvSpPr/>
          <p:nvPr/>
        </p:nvSpPr>
        <p:spPr>
          <a:xfrm>
            <a:off x="8009847" y="1"/>
            <a:ext cx="1147542" cy="1032908"/>
          </a:xfrm>
          <a:custGeom>
            <a:avLst/>
            <a:gdLst>
              <a:gd name="connsiteX0" fmla="*/ 0 w 1147542"/>
              <a:gd name="connsiteY0" fmla="*/ 15302 h 1032908"/>
              <a:gd name="connsiteX1" fmla="*/ 1124591 w 1147542"/>
              <a:gd name="connsiteY1" fmla="*/ 1032908 h 1032908"/>
              <a:gd name="connsiteX2" fmla="*/ 1147542 w 1147542"/>
              <a:gd name="connsiteY2" fmla="*/ 0 h 1032908"/>
              <a:gd name="connsiteX3" fmla="*/ 0 w 1147542"/>
              <a:gd name="connsiteY3" fmla="*/ 15302 h 1032908"/>
            </a:gdLst>
            <a:ahLst/>
            <a:cxnLst>
              <a:cxn ang="0">
                <a:pos x="connsiteX0" y="connsiteY0"/>
              </a:cxn>
              <a:cxn ang="0">
                <a:pos x="connsiteX1" y="connsiteY1"/>
              </a:cxn>
              <a:cxn ang="0">
                <a:pos x="connsiteX2" y="connsiteY2"/>
              </a:cxn>
              <a:cxn ang="0">
                <a:pos x="connsiteX3" y="connsiteY3"/>
              </a:cxn>
            </a:cxnLst>
            <a:rect l="l" t="t" r="r" b="b"/>
            <a:pathLst>
              <a:path w="1147542" h="1032908">
                <a:moveTo>
                  <a:pt x="0" y="15302"/>
                </a:moveTo>
                <a:lnTo>
                  <a:pt x="1124591" y="1032908"/>
                </a:lnTo>
                <a:lnTo>
                  <a:pt x="1147542" y="0"/>
                </a:lnTo>
                <a:lnTo>
                  <a:pt x="0" y="15302"/>
                </a:lnTo>
                <a:close/>
              </a:path>
            </a:pathLst>
          </a:cu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0" name="Title 1"/>
          <p:cNvSpPr txBox="1">
            <a:spLocks/>
          </p:cNvSpPr>
          <p:nvPr/>
        </p:nvSpPr>
        <p:spPr>
          <a:xfrm>
            <a:off x="1741533" y="340151"/>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008000"/>
                </a:solidFill>
                <a:latin typeface="Arial"/>
                <a:cs typeface="Arial"/>
              </a:rPr>
              <a:t>FLATLAND 2012</a:t>
            </a:r>
          </a:p>
        </p:txBody>
      </p:sp>
    </p:spTree>
    <p:extLst>
      <p:ext uri="{BB962C8B-B14F-4D97-AF65-F5344CB8AC3E}">
        <p14:creationId xmlns:p14="http://schemas.microsoft.com/office/powerpoint/2010/main" val="37183215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j_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4" name="Title 1"/>
          <p:cNvSpPr txBox="1">
            <a:spLocks/>
          </p:cNvSpPr>
          <p:nvPr/>
        </p:nvSpPr>
        <p:spPr>
          <a:xfrm>
            <a:off x="3317491" y="3676063"/>
            <a:ext cx="4692253"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8000"/>
                </a:solidFill>
                <a:latin typeface="Arial"/>
                <a:cs typeface="Arial"/>
              </a:rPr>
              <a:t>Z</a:t>
            </a:r>
          </a:p>
        </p:txBody>
      </p:sp>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26570100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tars.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19051"/>
            <a:ext cx="9144002" cy="5181602"/>
          </a:xfrm>
          <a:prstGeom prst="rect">
            <a:avLst/>
          </a:prstGeom>
        </p:spPr>
      </p:pic>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960983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1042" y="577337"/>
            <a:ext cx="4692253" cy="1102519"/>
          </a:xfrm>
          <a:prstGeom prst="rect">
            <a:avLst/>
          </a:prstGeom>
        </p:spPr>
        <p:txBody>
          <a:bodyPr vert="horz" lIns="91430" tIns="45715" rIns="91430" bIns="45715"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page+</a:t>
            </a:r>
          </a:p>
          <a:p>
            <a:endParaRPr lang="en-US" sz="2800" b="1" dirty="0">
              <a:solidFill>
                <a:srgbClr val="008000"/>
              </a:solidFill>
              <a:latin typeface="Arial"/>
              <a:cs typeface="Arial"/>
            </a:endParaRPr>
          </a:p>
          <a:p>
            <a:r>
              <a:rPr lang="en-US" sz="2800" dirty="0">
                <a:solidFill>
                  <a:srgbClr val="008000"/>
                </a:solidFill>
                <a:latin typeface="Arial"/>
                <a:cs typeface="Arial"/>
              </a:rPr>
              <a:t>True to</a:t>
            </a:r>
          </a:p>
          <a:p>
            <a:r>
              <a:rPr lang="en-US" sz="2800" dirty="0">
                <a:solidFill>
                  <a:srgbClr val="008000"/>
                </a:solidFill>
                <a:latin typeface="Arial"/>
                <a:cs typeface="Arial"/>
              </a:rPr>
              <a:t>The web</a:t>
            </a:r>
          </a:p>
        </p:txBody>
      </p:sp>
      <p:pic>
        <p:nvPicPr>
          <p:cNvPr id="7" name="Picture 6" descr="slid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749" y="484651"/>
            <a:ext cx="3803524" cy="2155003"/>
          </a:xfrm>
          <a:prstGeom prst="rect">
            <a:avLst/>
          </a:prstGeom>
        </p:spPr>
      </p:pic>
      <p:pic>
        <p:nvPicPr>
          <p:cNvPr id="8" name="Picture 7" descr="hp_touchsmart_netflix_scrub.jpg"/>
          <p:cNvPicPr>
            <a:picLocks noChangeAspect="1"/>
          </p:cNvPicPr>
          <p:nvPr/>
        </p:nvPicPr>
        <p:blipFill rotWithShape="1">
          <a:blip r:embed="rId3">
            <a:extLst>
              <a:ext uri="{28A0092B-C50C-407E-A947-70E740481C1C}">
                <a14:useLocalDpi xmlns:a14="http://schemas.microsoft.com/office/drawing/2010/main" val="0"/>
              </a:ext>
            </a:extLst>
          </a:blip>
          <a:srcRect l="16539" t="30870" r="43408"/>
          <a:stretch/>
        </p:blipFill>
        <p:spPr>
          <a:xfrm>
            <a:off x="929468" y="2754121"/>
            <a:ext cx="2061793" cy="1973311"/>
          </a:xfrm>
          <a:prstGeom prst="rect">
            <a:avLst/>
          </a:prstGeom>
        </p:spPr>
      </p:pic>
      <p:pic>
        <p:nvPicPr>
          <p:cNvPr id="10" name="Picture 9" descr="twitter-ipad-20100902-0727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74" y="2754121"/>
            <a:ext cx="2335248" cy="1746570"/>
          </a:xfrm>
          <a:prstGeom prst="rect">
            <a:avLst/>
          </a:prstGeom>
        </p:spPr>
      </p:pic>
      <p:sp>
        <p:nvSpPr>
          <p:cNvPr id="11" name="TextBox 10"/>
          <p:cNvSpPr txBox="1"/>
          <p:nvPr/>
        </p:nvSpPr>
        <p:spPr>
          <a:xfrm>
            <a:off x="130799" y="2571185"/>
            <a:ext cx="64682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Layers</a:t>
            </a:r>
          </a:p>
        </p:txBody>
      </p:sp>
      <p:sp>
        <p:nvSpPr>
          <p:cNvPr id="12" name="TextBox 11"/>
          <p:cNvSpPr txBox="1"/>
          <p:nvPr/>
        </p:nvSpPr>
        <p:spPr>
          <a:xfrm>
            <a:off x="3041713" y="4485076"/>
            <a:ext cx="834904"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Preview</a:t>
            </a:r>
          </a:p>
        </p:txBody>
      </p:sp>
      <p:pic>
        <p:nvPicPr>
          <p:cNvPr id="13" name="Picture 12" descr="apture1-1024x497.jpg"/>
          <p:cNvPicPr>
            <a:picLocks noChangeAspect="1"/>
          </p:cNvPicPr>
          <p:nvPr/>
        </p:nvPicPr>
        <p:blipFill rotWithShape="1">
          <a:blip r:embed="rId5">
            <a:extLst>
              <a:ext uri="{28A0092B-C50C-407E-A947-70E740481C1C}">
                <a14:useLocalDpi xmlns:a14="http://schemas.microsoft.com/office/drawing/2010/main" val="0"/>
              </a:ext>
            </a:extLst>
          </a:blip>
          <a:srcRect r="23376"/>
          <a:stretch/>
        </p:blipFill>
        <p:spPr>
          <a:xfrm>
            <a:off x="130799" y="340150"/>
            <a:ext cx="3515288" cy="2226668"/>
          </a:xfrm>
          <a:prstGeom prst="rect">
            <a:avLst/>
          </a:prstGeom>
        </p:spPr>
      </p:pic>
      <p:sp>
        <p:nvSpPr>
          <p:cNvPr id="14" name="TextBox 13"/>
          <p:cNvSpPr txBox="1"/>
          <p:nvPr/>
        </p:nvSpPr>
        <p:spPr>
          <a:xfrm>
            <a:off x="7429004" y="1679855"/>
            <a:ext cx="972919"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Real Time</a:t>
            </a:r>
          </a:p>
        </p:txBody>
      </p:sp>
      <p:sp>
        <p:nvSpPr>
          <p:cNvPr id="15" name="TextBox 14"/>
          <p:cNvSpPr txBox="1"/>
          <p:nvPr/>
        </p:nvSpPr>
        <p:spPr>
          <a:xfrm>
            <a:off x="6066675" y="4522652"/>
            <a:ext cx="64682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Leaves</a:t>
            </a:r>
          </a:p>
        </p:txBody>
      </p:sp>
      <p:sp>
        <p:nvSpPr>
          <p:cNvPr id="16" name="TextBox 15"/>
          <p:cNvSpPr txBox="1"/>
          <p:nvPr/>
        </p:nvSpPr>
        <p:spPr>
          <a:xfrm>
            <a:off x="3925795" y="4065022"/>
            <a:ext cx="834904"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Overlays</a:t>
            </a:r>
          </a:p>
        </p:txBody>
      </p:sp>
      <p:pic>
        <p:nvPicPr>
          <p:cNvPr id="17" name="Picture 16" descr="dungeondefend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7939" y="2754121"/>
            <a:ext cx="2181466" cy="1299506"/>
          </a:xfrm>
          <a:prstGeom prst="rect">
            <a:avLst/>
          </a:prstGeom>
        </p:spPr>
      </p:pic>
    </p:spTree>
    <p:extLst>
      <p:ext uri="{BB962C8B-B14F-4D97-AF65-F5344CB8AC3E}">
        <p14:creationId xmlns:p14="http://schemas.microsoft.com/office/powerpoint/2010/main" val="1334348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7" name="Title 1"/>
          <p:cNvSpPr txBox="1">
            <a:spLocks/>
          </p:cNvSpPr>
          <p:nvPr/>
        </p:nvSpPr>
        <p:spPr>
          <a:xfrm>
            <a:off x="2927350" y="785024"/>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b="1" dirty="0">
                <a:solidFill>
                  <a:srgbClr val="008000"/>
                </a:solidFill>
                <a:latin typeface="Arial"/>
                <a:cs typeface="Arial"/>
              </a:rPr>
              <a:t>Engagement</a:t>
            </a: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This Talk</a:t>
            </a:r>
          </a:p>
        </p:txBody>
      </p:sp>
      <p:sp>
        <p:nvSpPr>
          <p:cNvPr id="5" name="Rectangle 4"/>
          <p:cNvSpPr/>
          <p:nvPr/>
        </p:nvSpPr>
        <p:spPr>
          <a:xfrm>
            <a:off x="2669950" y="2371862"/>
            <a:ext cx="3205467" cy="115238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7" name="Title 1"/>
          <p:cNvSpPr txBox="1">
            <a:spLocks/>
          </p:cNvSpPr>
          <p:nvPr/>
        </p:nvSpPr>
        <p:spPr>
          <a:xfrm>
            <a:off x="3020863" y="3204068"/>
            <a:ext cx="4064881" cy="1612419"/>
          </a:xfrm>
          <a:prstGeom prst="rect">
            <a:avLst/>
          </a:prstGeom>
        </p:spPr>
        <p:txBody>
          <a:bodyPr vert="horz" lIns="91430" tIns="45715" rIns="91430" bIns="45715"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1400" dirty="0">
                <a:solidFill>
                  <a:srgbClr val="008000"/>
                </a:solidFill>
                <a:latin typeface="Arial"/>
                <a:cs typeface="Arial"/>
              </a:rPr>
              <a:t>1. Articulate data into stories</a:t>
            </a:r>
            <a:br>
              <a:rPr lang="en-US" sz="1400" dirty="0">
                <a:solidFill>
                  <a:srgbClr val="008000"/>
                </a:solidFill>
                <a:latin typeface="Arial"/>
                <a:cs typeface="Arial"/>
              </a:rPr>
            </a:br>
            <a:r>
              <a:rPr lang="en-US" sz="1400" dirty="0">
                <a:solidFill>
                  <a:srgbClr val="008000"/>
                </a:solidFill>
                <a:latin typeface="Arial"/>
                <a:cs typeface="Arial"/>
              </a:rPr>
              <a:t>2. Show multi modal data</a:t>
            </a:r>
          </a:p>
          <a:p>
            <a:pPr algn="l">
              <a:lnSpc>
                <a:spcPct val="130000"/>
              </a:lnSpc>
            </a:pPr>
            <a:r>
              <a:rPr lang="en-US" sz="1400" dirty="0">
                <a:solidFill>
                  <a:srgbClr val="008000"/>
                </a:solidFill>
                <a:latin typeface="Arial"/>
                <a:cs typeface="Arial"/>
              </a:rPr>
              <a:t>3. Present a human voice of data</a:t>
            </a:r>
            <a:br>
              <a:rPr lang="en-US" sz="1400" dirty="0">
                <a:solidFill>
                  <a:srgbClr val="008000"/>
                </a:solidFill>
                <a:latin typeface="Arial"/>
                <a:cs typeface="Arial"/>
              </a:rPr>
            </a:br>
            <a:r>
              <a:rPr lang="en-US" sz="1400" dirty="0">
                <a:solidFill>
                  <a:srgbClr val="008000"/>
                </a:solidFill>
                <a:latin typeface="Arial"/>
                <a:cs typeface="Arial"/>
              </a:rPr>
              <a:t>4. Use visual strengths of medium</a:t>
            </a:r>
          </a:p>
          <a:p>
            <a:pPr algn="l">
              <a:lnSpc>
                <a:spcPct val="130000"/>
              </a:lnSpc>
            </a:pPr>
            <a:r>
              <a:rPr lang="en-US" sz="1400" dirty="0">
                <a:solidFill>
                  <a:srgbClr val="008000"/>
                </a:solidFill>
                <a:latin typeface="Arial"/>
                <a:cs typeface="Arial"/>
              </a:rPr>
              <a:t>5. Spread data socially</a:t>
            </a:r>
            <a:br>
              <a:rPr lang="en-US" sz="1400" dirty="0">
                <a:solidFill>
                  <a:srgbClr val="008000"/>
                </a:solidFill>
                <a:latin typeface="Arial"/>
                <a:cs typeface="Arial"/>
              </a:rPr>
            </a:br>
            <a:endParaRPr lang="en-US" sz="1400" dirty="0">
              <a:solidFill>
                <a:srgbClr val="008000"/>
              </a:solidFill>
              <a:latin typeface="Arial"/>
              <a:cs typeface="Arial"/>
            </a:endParaRPr>
          </a:p>
        </p:txBody>
      </p:sp>
      <p:sp>
        <p:nvSpPr>
          <p:cNvPr id="18" name="Rectangle 17"/>
          <p:cNvSpPr/>
          <p:nvPr/>
        </p:nvSpPr>
        <p:spPr>
          <a:xfrm>
            <a:off x="2865151" y="1982246"/>
            <a:ext cx="2870155" cy="646321"/>
          </a:xfrm>
          <a:prstGeom prst="rect">
            <a:avLst/>
          </a:prstGeom>
        </p:spPr>
        <p:txBody>
          <a:bodyPr wrap="square" lIns="91430" tIns="45715" rIns="91430" bIns="45715">
            <a:spAutoFit/>
          </a:bodyPr>
          <a:lstStyle/>
          <a:p>
            <a:pPr algn="ctr"/>
            <a:r>
              <a:rPr lang="en-US" b="1" dirty="0">
                <a:solidFill>
                  <a:srgbClr val="008000"/>
                </a:solidFill>
                <a:latin typeface="Arial"/>
                <a:cs typeface="Arial"/>
              </a:rPr>
              <a:t>Video design informs data product design</a:t>
            </a: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40883107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5/5</a:t>
            </a:r>
          </a:p>
        </p:txBody>
      </p:sp>
      <p:sp>
        <p:nvSpPr>
          <p:cNvPr id="5" name="Rectangle 4"/>
          <p:cNvSpPr/>
          <p:nvPr/>
        </p:nvSpPr>
        <p:spPr>
          <a:xfrm>
            <a:off x="2669950" y="2371862"/>
            <a:ext cx="3205467" cy="13466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2865151" y="2290837"/>
            <a:ext cx="2870155" cy="369322"/>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Spread </a:t>
            </a:r>
            <a:r>
              <a:rPr lang="en-US" b="1" dirty="0">
                <a:solidFill>
                  <a:srgbClr val="008000"/>
                </a:solidFill>
                <a:latin typeface="Arial"/>
                <a:cs typeface="Arial"/>
              </a:rPr>
              <a:t>data socially</a:t>
            </a: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21979044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_9_up_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113" y="600830"/>
            <a:ext cx="6934724" cy="3941842"/>
          </a:xfrm>
          <a:prstGeom prst="rect">
            <a:avLst/>
          </a:prstGeom>
        </p:spPr>
      </p:pic>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8425589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C News - 7 billion people and you_ What_s your numb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16" y="972285"/>
            <a:ext cx="5868168" cy="3186232"/>
          </a:xfrm>
          <a:prstGeom prst="rect">
            <a:avLst/>
          </a:prstGeom>
        </p:spPr>
      </p:pic>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17872859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86420" y="2023559"/>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6" name="Title 1"/>
          <p:cNvSpPr txBox="1">
            <a:spLocks/>
          </p:cNvSpPr>
          <p:nvPr/>
        </p:nvSpPr>
        <p:spPr>
          <a:xfrm>
            <a:off x="2933805"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Summary</a:t>
            </a:r>
          </a:p>
        </p:txBody>
      </p:sp>
      <p:sp>
        <p:nvSpPr>
          <p:cNvPr id="5" name="Rectangle 4"/>
          <p:cNvSpPr/>
          <p:nvPr/>
        </p:nvSpPr>
        <p:spPr>
          <a:xfrm>
            <a:off x="2669950" y="2371863"/>
            <a:ext cx="3205467" cy="131600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3422520" y="991692"/>
            <a:ext cx="1778571" cy="738654"/>
          </a:xfrm>
          <a:prstGeom prst="rect">
            <a:avLst/>
          </a:prstGeom>
        </p:spPr>
        <p:txBody>
          <a:bodyPr wrap="square" lIns="91430" tIns="45715" rIns="91430" bIns="45715">
            <a:spAutoFit/>
          </a:bodyPr>
          <a:lstStyle/>
          <a:p>
            <a:pPr algn="ctr"/>
            <a:r>
              <a:rPr lang="en-US" sz="1400" b="1" dirty="0">
                <a:solidFill>
                  <a:srgbClr val="008000"/>
                </a:solidFill>
                <a:latin typeface="Arial"/>
                <a:cs typeface="Arial"/>
              </a:rPr>
              <a:t>Present a human </a:t>
            </a:r>
          </a:p>
          <a:p>
            <a:pPr algn="ctr"/>
            <a:r>
              <a:rPr lang="en-US" sz="1400" b="1" dirty="0">
                <a:solidFill>
                  <a:srgbClr val="008000"/>
                </a:solidFill>
                <a:latin typeface="Arial"/>
                <a:cs typeface="Arial"/>
              </a:rPr>
              <a:t>voice of data</a:t>
            </a:r>
            <a:br>
              <a:rPr lang="en-US" sz="1400" b="1" dirty="0">
                <a:solidFill>
                  <a:srgbClr val="008000"/>
                </a:solidFill>
                <a:latin typeface="Arial"/>
                <a:cs typeface="Arial"/>
              </a:rPr>
            </a:br>
            <a:endParaRPr lang="en-US" sz="1400" b="1" dirty="0">
              <a:solidFill>
                <a:srgbClr val="008000"/>
              </a:solidFill>
              <a:latin typeface="Arial"/>
              <a:cs typeface="Arial"/>
            </a:endParaRPr>
          </a:p>
        </p:txBody>
      </p:sp>
      <p:sp>
        <p:nvSpPr>
          <p:cNvPr id="9" name="Rectangle 8"/>
          <p:cNvSpPr/>
          <p:nvPr/>
        </p:nvSpPr>
        <p:spPr>
          <a:xfrm>
            <a:off x="4497526" y="3531902"/>
            <a:ext cx="1577789" cy="523210"/>
          </a:xfrm>
          <a:prstGeom prst="rect">
            <a:avLst/>
          </a:prstGeom>
        </p:spPr>
        <p:txBody>
          <a:bodyPr wrap="square" lIns="91430" tIns="45715" rIns="91430" bIns="45715">
            <a:spAutoFit/>
          </a:bodyPr>
          <a:lstStyle/>
          <a:p>
            <a:pPr algn="ctr"/>
            <a:r>
              <a:rPr lang="en-US" sz="1400" b="1" dirty="0">
                <a:solidFill>
                  <a:srgbClr val="008000"/>
                </a:solidFill>
                <a:latin typeface="Arial"/>
                <a:cs typeface="Arial"/>
              </a:rPr>
              <a:t>Spread data </a:t>
            </a:r>
          </a:p>
          <a:p>
            <a:pPr algn="ctr"/>
            <a:r>
              <a:rPr lang="en-US" sz="1400" b="1" dirty="0">
                <a:solidFill>
                  <a:srgbClr val="008000"/>
                </a:solidFill>
                <a:latin typeface="Arial"/>
                <a:cs typeface="Arial"/>
              </a:rPr>
              <a:t>socially</a:t>
            </a:r>
          </a:p>
        </p:txBody>
      </p:sp>
      <p:sp>
        <p:nvSpPr>
          <p:cNvPr id="11" name="Rectangle 10"/>
          <p:cNvSpPr/>
          <p:nvPr/>
        </p:nvSpPr>
        <p:spPr>
          <a:xfrm>
            <a:off x="5295900" y="1386341"/>
            <a:ext cx="1639596" cy="738654"/>
          </a:xfrm>
          <a:prstGeom prst="rect">
            <a:avLst/>
          </a:prstGeom>
        </p:spPr>
        <p:txBody>
          <a:bodyPr wrap="square" lIns="91430" tIns="45715" rIns="91430" bIns="45715">
            <a:spAutoFit/>
          </a:bodyPr>
          <a:lstStyle/>
          <a:p>
            <a:pPr algn="ctr"/>
            <a:r>
              <a:rPr lang="en-US" sz="1400" b="1" dirty="0">
                <a:solidFill>
                  <a:srgbClr val="008000"/>
                </a:solidFill>
                <a:latin typeface="Arial"/>
                <a:cs typeface="Arial"/>
              </a:rPr>
              <a:t>Engage through </a:t>
            </a:r>
          </a:p>
          <a:p>
            <a:pPr algn="ctr"/>
            <a:r>
              <a:rPr lang="en-US" sz="1400" b="1" dirty="0">
                <a:solidFill>
                  <a:srgbClr val="008000"/>
                </a:solidFill>
                <a:latin typeface="Arial"/>
                <a:cs typeface="Arial"/>
              </a:rPr>
              <a:t>z-space</a:t>
            </a:r>
            <a:br>
              <a:rPr lang="en-US" sz="1400" b="1" dirty="0">
                <a:solidFill>
                  <a:srgbClr val="008000"/>
                </a:solidFill>
                <a:latin typeface="Arial"/>
                <a:cs typeface="Arial"/>
              </a:rPr>
            </a:br>
            <a:endParaRPr lang="en-US" sz="1400" b="1" dirty="0">
              <a:solidFill>
                <a:srgbClr val="008000"/>
              </a:solidFill>
              <a:latin typeface="Arial"/>
              <a:cs typeface="Arial"/>
            </a:endParaRPr>
          </a:p>
        </p:txBody>
      </p:sp>
      <p:sp>
        <p:nvSpPr>
          <p:cNvPr id="12" name="Rectangle 11"/>
          <p:cNvSpPr/>
          <p:nvPr/>
        </p:nvSpPr>
        <p:spPr>
          <a:xfrm>
            <a:off x="2358447" y="3426255"/>
            <a:ext cx="1524237" cy="523210"/>
          </a:xfrm>
          <a:prstGeom prst="rect">
            <a:avLst/>
          </a:prstGeom>
        </p:spPr>
        <p:txBody>
          <a:bodyPr wrap="square" lIns="91430" tIns="45715" rIns="91430" bIns="45715">
            <a:spAutoFit/>
          </a:bodyPr>
          <a:lstStyle/>
          <a:p>
            <a:pPr algn="ctr"/>
            <a:r>
              <a:rPr lang="en-US" sz="1400" b="1" dirty="0">
                <a:solidFill>
                  <a:srgbClr val="008000"/>
                </a:solidFill>
                <a:latin typeface="Arial"/>
                <a:cs typeface="Arial"/>
              </a:rPr>
              <a:t>Show multi-</a:t>
            </a:r>
          </a:p>
          <a:p>
            <a:pPr algn="ctr"/>
            <a:r>
              <a:rPr lang="en-US" sz="1400" b="1" dirty="0">
                <a:solidFill>
                  <a:srgbClr val="008000"/>
                </a:solidFill>
                <a:latin typeface="Arial"/>
                <a:cs typeface="Arial"/>
              </a:rPr>
              <a:t>modal data</a:t>
            </a:r>
          </a:p>
        </p:txBody>
      </p:sp>
      <p:sp>
        <p:nvSpPr>
          <p:cNvPr id="13" name="Rectangle 12"/>
          <p:cNvSpPr/>
          <p:nvPr/>
        </p:nvSpPr>
        <p:spPr>
          <a:xfrm>
            <a:off x="1827503" y="1361023"/>
            <a:ext cx="1684892" cy="523210"/>
          </a:xfrm>
          <a:prstGeom prst="rect">
            <a:avLst/>
          </a:prstGeom>
        </p:spPr>
        <p:txBody>
          <a:bodyPr wrap="square" lIns="91430" tIns="45715" rIns="91430" bIns="45715">
            <a:spAutoFit/>
          </a:bodyPr>
          <a:lstStyle/>
          <a:p>
            <a:pPr algn="ctr"/>
            <a:r>
              <a:rPr lang="en-US" sz="1400" b="1" dirty="0">
                <a:solidFill>
                  <a:srgbClr val="008000"/>
                </a:solidFill>
                <a:latin typeface="Arial"/>
                <a:cs typeface="Arial"/>
              </a:rPr>
              <a:t>Articulate data </a:t>
            </a:r>
          </a:p>
          <a:p>
            <a:pPr algn="ctr"/>
            <a:r>
              <a:rPr lang="en-US" sz="1400" b="1" dirty="0">
                <a:solidFill>
                  <a:srgbClr val="008000"/>
                </a:solidFill>
                <a:latin typeface="Arial"/>
                <a:cs typeface="Arial"/>
              </a:rPr>
              <a:t>into stories</a:t>
            </a:r>
          </a:p>
        </p:txBody>
      </p:sp>
      <p:sp>
        <p:nvSpPr>
          <p:cNvPr id="28" name="Oval 27"/>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29" name="Isosceles Triangle 28"/>
          <p:cNvSpPr/>
          <p:nvPr/>
        </p:nvSpPr>
        <p:spPr>
          <a:xfrm rot="20728275">
            <a:off x="5321245" y="303380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0" name="Isosceles Triangle 29"/>
          <p:cNvSpPr/>
          <p:nvPr/>
        </p:nvSpPr>
        <p:spPr>
          <a:xfrm rot="10042017">
            <a:off x="3025247" y="1832678"/>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1" name="Isosceles Triangle 30"/>
          <p:cNvSpPr/>
          <p:nvPr/>
        </p:nvSpPr>
        <p:spPr>
          <a:xfrm rot="5400000">
            <a:off x="2692968" y="281593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2" name="Isosceles Triangle 31"/>
          <p:cNvSpPr/>
          <p:nvPr/>
        </p:nvSpPr>
        <p:spPr>
          <a:xfrm rot="16507149">
            <a:off x="5640969" y="2195517"/>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33" name="Rectangle 32"/>
          <p:cNvSpPr/>
          <p:nvPr/>
        </p:nvSpPr>
        <p:spPr>
          <a:xfrm>
            <a:off x="2865151" y="1982245"/>
            <a:ext cx="2870155" cy="923320"/>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Inform </a:t>
            </a:r>
            <a:r>
              <a:rPr lang="en-US" b="1" dirty="0">
                <a:solidFill>
                  <a:srgbClr val="008000"/>
                </a:solidFill>
                <a:latin typeface="Arial"/>
                <a:cs typeface="Arial"/>
              </a:rPr>
              <a:t>and </a:t>
            </a:r>
            <a:endParaRPr lang="en-US" b="1" dirty="0" smtClean="0">
              <a:solidFill>
                <a:srgbClr val="008000"/>
              </a:solidFill>
              <a:latin typeface="Arial"/>
              <a:cs typeface="Arial"/>
            </a:endParaRPr>
          </a:p>
          <a:p>
            <a:pPr algn="ctr"/>
            <a:r>
              <a:rPr lang="en-US" b="1" dirty="0" smtClean="0">
                <a:solidFill>
                  <a:srgbClr val="008000"/>
                </a:solidFill>
                <a:latin typeface="Arial"/>
                <a:cs typeface="Arial"/>
              </a:rPr>
              <a:t>learn from</a:t>
            </a:r>
          </a:p>
          <a:p>
            <a:pPr algn="ctr"/>
            <a:r>
              <a:rPr lang="en-US" b="1" dirty="0" smtClean="0">
                <a:solidFill>
                  <a:srgbClr val="008000"/>
                </a:solidFill>
                <a:latin typeface="Arial"/>
                <a:cs typeface="Arial"/>
              </a:rPr>
              <a:t>each other </a:t>
            </a:r>
            <a:endParaRPr lang="en-US" sz="1000" b="1" dirty="0">
              <a:solidFill>
                <a:srgbClr val="008000"/>
              </a:solidFill>
              <a:latin typeface="Arial"/>
              <a:cs typeface="Arial"/>
            </a:endParaRPr>
          </a:p>
        </p:txBody>
      </p:sp>
    </p:spTree>
    <p:extLst>
      <p:ext uri="{BB962C8B-B14F-4D97-AF65-F5344CB8AC3E}">
        <p14:creationId xmlns:p14="http://schemas.microsoft.com/office/powerpoint/2010/main" val="40960349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778706" y="92578"/>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Thanks</a:t>
            </a:r>
          </a:p>
        </p:txBody>
      </p:sp>
      <p:sp>
        <p:nvSpPr>
          <p:cNvPr id="7" name="Subtitle 2"/>
          <p:cNvSpPr>
            <a:spLocks noGrp="1"/>
          </p:cNvSpPr>
          <p:nvPr>
            <p:ph type="subTitle" idx="1"/>
          </p:nvPr>
        </p:nvSpPr>
        <p:spPr>
          <a:xfrm>
            <a:off x="2445331" y="1694891"/>
            <a:ext cx="3517900" cy="1314450"/>
          </a:xfrm>
        </p:spPr>
        <p:txBody>
          <a:bodyPr>
            <a:normAutofit/>
          </a:bodyPr>
          <a:lstStyle/>
          <a:p>
            <a:endParaRPr lang="en-US" sz="2000" dirty="0">
              <a:solidFill>
                <a:srgbClr val="008000"/>
              </a:solidFill>
              <a:latin typeface="Arial"/>
              <a:cs typeface="Arial"/>
            </a:endParaRPr>
          </a:p>
          <a:p>
            <a:r>
              <a:rPr lang="en-US" sz="2000" dirty="0" err="1">
                <a:solidFill>
                  <a:srgbClr val="008000"/>
                </a:solidFill>
                <a:latin typeface="Arial"/>
                <a:cs typeface="Arial"/>
              </a:rPr>
              <a:t>mg@aftertheflood.com</a:t>
            </a:r>
            <a:endParaRPr lang="en-US" sz="2000" dirty="0">
              <a:solidFill>
                <a:srgbClr val="008000"/>
              </a:solidFill>
              <a:latin typeface="Arial"/>
              <a:cs typeface="Arial"/>
            </a:endParaRPr>
          </a:p>
        </p:txBody>
      </p:sp>
      <p:pic>
        <p:nvPicPr>
          <p:cNvPr id="8" name="Picture 7" descr="ATF_GREE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981" y="3972578"/>
            <a:ext cx="2006600" cy="368808"/>
          </a:xfrm>
          <a:prstGeom prst="rect">
            <a:avLst/>
          </a:prstGeom>
        </p:spPr>
      </p:pic>
    </p:spTree>
    <p:extLst>
      <p:ext uri="{BB962C8B-B14F-4D97-AF65-F5344CB8AC3E}">
        <p14:creationId xmlns:p14="http://schemas.microsoft.com/office/powerpoint/2010/main" val="3530527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Context</a:t>
            </a:r>
          </a:p>
        </p:txBody>
      </p:sp>
      <p:pic>
        <p:nvPicPr>
          <p:cNvPr id="6" name="Picture 5" descr="Sprint+Katrin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1919" y="953150"/>
            <a:ext cx="2739404" cy="1576095"/>
          </a:xfrm>
          <a:prstGeom prst="rect">
            <a:avLst/>
          </a:prstGeom>
        </p:spPr>
      </p:pic>
      <p:pic>
        <p:nvPicPr>
          <p:cNvPr id="7" name="Picture 6" descr="craig-venter-ted-talk.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4653" y="954433"/>
            <a:ext cx="2513047" cy="1576095"/>
          </a:xfrm>
          <a:prstGeom prst="rect">
            <a:avLst/>
          </a:prstGeom>
        </p:spPr>
      </p:pic>
      <p:pic>
        <p:nvPicPr>
          <p:cNvPr id="8" name="Picture 7" descr="videojug4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259" y="953149"/>
            <a:ext cx="2802749" cy="1699778"/>
          </a:xfrm>
          <a:prstGeom prst="rect">
            <a:avLst/>
          </a:prstGeom>
        </p:spPr>
      </p:pic>
      <p:sp>
        <p:nvSpPr>
          <p:cNvPr id="15" name="TextBox 14"/>
          <p:cNvSpPr txBox="1"/>
          <p:nvPr/>
        </p:nvSpPr>
        <p:spPr>
          <a:xfrm>
            <a:off x="311604" y="2530528"/>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How-to Videos</a:t>
            </a:r>
          </a:p>
        </p:txBody>
      </p:sp>
      <p:sp>
        <p:nvSpPr>
          <p:cNvPr id="17" name="TextBox 16"/>
          <p:cNvSpPr txBox="1"/>
          <p:nvPr/>
        </p:nvSpPr>
        <p:spPr>
          <a:xfrm>
            <a:off x="6001920" y="2545738"/>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Video Graphics</a:t>
            </a:r>
          </a:p>
        </p:txBody>
      </p:sp>
      <p:sp>
        <p:nvSpPr>
          <p:cNvPr id="18" name="TextBox 17"/>
          <p:cNvSpPr txBox="1"/>
          <p:nvPr/>
        </p:nvSpPr>
        <p:spPr>
          <a:xfrm>
            <a:off x="3214654" y="2547020"/>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Short-form formats</a:t>
            </a:r>
          </a:p>
        </p:txBody>
      </p:sp>
      <p:pic>
        <p:nvPicPr>
          <p:cNvPr id="2" name="Picture 1" descr="britain_from_above.5wfdz4mm3f4scs8gkso440oc4.2xne1totli0w8s8k0o44cs0wc.th.png"/>
          <p:cNvPicPr>
            <a:picLocks noChangeAspect="1"/>
          </p:cNvPicPr>
          <p:nvPr/>
        </p:nvPicPr>
        <p:blipFill rotWithShape="1">
          <a:blip r:embed="rId5">
            <a:extLst>
              <a:ext uri="{28A0092B-C50C-407E-A947-70E740481C1C}">
                <a14:useLocalDpi xmlns:a14="http://schemas.microsoft.com/office/drawing/2010/main" val="0"/>
              </a:ext>
            </a:extLst>
          </a:blip>
          <a:srcRect l="3162" t="5614" r="3108" b="5935"/>
          <a:stretch/>
        </p:blipFill>
        <p:spPr>
          <a:xfrm>
            <a:off x="355806" y="3001115"/>
            <a:ext cx="2520745" cy="1384259"/>
          </a:xfrm>
          <a:prstGeom prst="rect">
            <a:avLst/>
          </a:prstGeom>
        </p:spPr>
      </p:pic>
      <p:sp>
        <p:nvSpPr>
          <p:cNvPr id="11" name="TextBox 10"/>
          <p:cNvSpPr txBox="1"/>
          <p:nvPr/>
        </p:nvSpPr>
        <p:spPr>
          <a:xfrm>
            <a:off x="355806" y="4465382"/>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Data TV!</a:t>
            </a:r>
          </a:p>
        </p:txBody>
      </p:sp>
      <p:pic>
        <p:nvPicPr>
          <p:cNvPr id="3" name="Picture 2" descr="hulu-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653" y="3001114"/>
            <a:ext cx="2513047" cy="1378851"/>
          </a:xfrm>
          <a:prstGeom prst="rect">
            <a:avLst/>
          </a:prstGeom>
        </p:spPr>
      </p:pic>
      <p:sp>
        <p:nvSpPr>
          <p:cNvPr id="14" name="TextBox 13"/>
          <p:cNvSpPr txBox="1"/>
          <p:nvPr/>
        </p:nvSpPr>
        <p:spPr>
          <a:xfrm>
            <a:off x="3214653" y="4465808"/>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VOD mainstream</a:t>
            </a:r>
          </a:p>
        </p:txBody>
      </p:sp>
      <p:pic>
        <p:nvPicPr>
          <p:cNvPr id="4" name="Picture 3" descr="videoc693675047b0[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1919" y="3001114"/>
            <a:ext cx="2739405" cy="1470846"/>
          </a:xfrm>
          <a:prstGeom prst="rect">
            <a:avLst/>
          </a:prstGeom>
        </p:spPr>
      </p:pic>
      <p:sp>
        <p:nvSpPr>
          <p:cNvPr id="16" name="TextBox 15"/>
          <p:cNvSpPr txBox="1"/>
          <p:nvPr/>
        </p:nvSpPr>
        <p:spPr>
          <a:xfrm>
            <a:off x="6001920" y="4471961"/>
            <a:ext cx="2437155" cy="246211"/>
          </a:xfrm>
          <a:prstGeom prst="rect">
            <a:avLst/>
          </a:prstGeom>
          <a:noFill/>
        </p:spPr>
        <p:txBody>
          <a:bodyPr wrap="square" lIns="91430" tIns="45715" rIns="91430" bIns="45715" rtlCol="0">
            <a:spAutoFit/>
          </a:bodyPr>
          <a:lstStyle/>
          <a:p>
            <a:r>
              <a:rPr lang="en-US" sz="1000" b="1" dirty="0">
                <a:solidFill>
                  <a:srgbClr val="008000"/>
                </a:solidFill>
                <a:latin typeface="Arial"/>
                <a:ea typeface="ＭＳ 明朝"/>
                <a:cs typeface="Arial"/>
              </a:rPr>
              <a:t>Social Video</a:t>
            </a:r>
          </a:p>
        </p:txBody>
      </p:sp>
    </p:spTree>
    <p:extLst>
      <p:ext uri="{BB962C8B-B14F-4D97-AF65-F5344CB8AC3E}">
        <p14:creationId xmlns:p14="http://schemas.microsoft.com/office/powerpoint/2010/main" val="918242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71717" y="2029386"/>
            <a:ext cx="2851150" cy="1102519"/>
          </a:xfrm>
        </p:spPr>
        <p:txBody>
          <a:bodyPr>
            <a:normAutofit/>
          </a:bodyPr>
          <a:lstStyle/>
          <a:p>
            <a:r>
              <a:rPr lang="en-US" sz="2800" b="1" dirty="0">
                <a:solidFill>
                  <a:srgbClr val="008000"/>
                </a:solidFill>
                <a:latin typeface="Arial"/>
                <a:cs typeface="Arial"/>
              </a:rPr>
              <a:t>Media</a:t>
            </a:r>
            <a:br>
              <a:rPr lang="en-US" sz="2800" b="1" dirty="0">
                <a:solidFill>
                  <a:srgbClr val="008000"/>
                </a:solidFill>
                <a:latin typeface="Arial"/>
                <a:cs typeface="Arial"/>
              </a:rPr>
            </a:br>
            <a:endParaRPr lang="en-US" sz="1400" b="1" dirty="0">
              <a:solidFill>
                <a:srgbClr val="008000"/>
              </a:solidFill>
              <a:latin typeface="Arial"/>
              <a:cs typeface="Arial"/>
            </a:endParaRPr>
          </a:p>
        </p:txBody>
      </p:sp>
      <p:sp>
        <p:nvSpPr>
          <p:cNvPr id="4" name="Title 1"/>
          <p:cNvSpPr txBox="1">
            <a:spLocks/>
          </p:cNvSpPr>
          <p:nvPr/>
        </p:nvSpPr>
        <p:spPr>
          <a:xfrm>
            <a:off x="5295900" y="2029386"/>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Analytics</a:t>
            </a:r>
          </a:p>
          <a:p>
            <a:endParaRPr lang="en-US" sz="1400" b="1" dirty="0">
              <a:solidFill>
                <a:srgbClr val="008000"/>
              </a:solidFill>
              <a:latin typeface="Arial"/>
              <a:cs typeface="Arial"/>
            </a:endParaRPr>
          </a:p>
        </p:txBody>
      </p:sp>
      <p:sp>
        <p:nvSpPr>
          <p:cNvPr id="10" name="Oval 9"/>
          <p:cNvSpPr/>
          <p:nvPr/>
        </p:nvSpPr>
        <p:spPr>
          <a:xfrm>
            <a:off x="2669950" y="1619250"/>
            <a:ext cx="3205467" cy="190500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6" name="Title 1"/>
          <p:cNvSpPr txBox="1">
            <a:spLocks/>
          </p:cNvSpPr>
          <p:nvPr/>
        </p:nvSpPr>
        <p:spPr>
          <a:xfrm>
            <a:off x="2876550" y="-8452"/>
            <a:ext cx="28511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1/5</a:t>
            </a:r>
          </a:p>
        </p:txBody>
      </p:sp>
      <p:sp>
        <p:nvSpPr>
          <p:cNvPr id="5" name="Rectangle 4"/>
          <p:cNvSpPr/>
          <p:nvPr/>
        </p:nvSpPr>
        <p:spPr>
          <a:xfrm>
            <a:off x="2669950" y="2371863"/>
            <a:ext cx="3205467" cy="14690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8" name="Rectangle 17"/>
          <p:cNvSpPr/>
          <p:nvPr/>
        </p:nvSpPr>
        <p:spPr>
          <a:xfrm>
            <a:off x="2865151" y="2130502"/>
            <a:ext cx="2870155" cy="646321"/>
          </a:xfrm>
          <a:prstGeom prst="rect">
            <a:avLst/>
          </a:prstGeom>
        </p:spPr>
        <p:txBody>
          <a:bodyPr wrap="square" lIns="91430" tIns="45715" rIns="91430" bIns="45715">
            <a:spAutoFit/>
          </a:bodyPr>
          <a:lstStyle/>
          <a:p>
            <a:pPr algn="ctr"/>
            <a:r>
              <a:rPr lang="en-US" b="1" dirty="0" smtClean="0">
                <a:solidFill>
                  <a:srgbClr val="008000"/>
                </a:solidFill>
                <a:latin typeface="Arial"/>
                <a:cs typeface="Arial"/>
              </a:rPr>
              <a:t>Articulate </a:t>
            </a:r>
            <a:r>
              <a:rPr lang="en-US" b="1" dirty="0">
                <a:solidFill>
                  <a:srgbClr val="008000"/>
                </a:solidFill>
                <a:latin typeface="Arial"/>
                <a:cs typeface="Arial"/>
              </a:rPr>
              <a:t>data into stories</a:t>
            </a:r>
            <a:endParaRPr lang="en-US" sz="1000" b="1" dirty="0">
              <a:solidFill>
                <a:srgbClr val="008000"/>
              </a:solidFill>
              <a:latin typeface="Arial"/>
              <a:cs typeface="Arial"/>
            </a:endParaRPr>
          </a:p>
        </p:txBody>
      </p:sp>
      <p:sp>
        <p:nvSpPr>
          <p:cNvPr id="19" name="Isosceles Triangle 18"/>
          <p:cNvSpPr/>
          <p:nvPr/>
        </p:nvSpPr>
        <p:spPr>
          <a:xfrm rot="8937678">
            <a:off x="5640967" y="2184441"/>
            <a:ext cx="275064" cy="237124"/>
          </a:xfrm>
          <a:prstGeom prst="triangle">
            <a:avLst/>
          </a:prstGeom>
          <a:solidFill>
            <a:srgbClr val="008000"/>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Tree>
    <p:extLst>
      <p:ext uri="{BB962C8B-B14F-4D97-AF65-F5344CB8AC3E}">
        <p14:creationId xmlns:p14="http://schemas.microsoft.com/office/powerpoint/2010/main" val="1562389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0036"/>
          </a:xfrm>
          <a:prstGeom prst="rect">
            <a:avLst/>
          </a:prstGeom>
        </p:spPr>
      </p:pic>
      <p:sp>
        <p:nvSpPr>
          <p:cNvPr id="4" name="Title 1"/>
          <p:cNvSpPr txBox="1">
            <a:spLocks/>
          </p:cNvSpPr>
          <p:nvPr/>
        </p:nvSpPr>
        <p:spPr>
          <a:xfrm>
            <a:off x="1606551" y="201099"/>
            <a:ext cx="5695950"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 well told story keep us listening …</a:t>
            </a:r>
          </a:p>
        </p:txBody>
      </p:sp>
    </p:spTree>
    <p:extLst>
      <p:ext uri="{BB962C8B-B14F-4D97-AF65-F5344CB8AC3E}">
        <p14:creationId xmlns:p14="http://schemas.microsoft.com/office/powerpoint/2010/main" val="32070818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nip Single Corner Rectangle 17"/>
          <p:cNvSpPr/>
          <p:nvPr/>
        </p:nvSpPr>
        <p:spPr>
          <a:xfrm>
            <a:off x="343127" y="1831983"/>
            <a:ext cx="1845419" cy="1660804"/>
          </a:xfrm>
          <a:prstGeom prst="snip1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2" name="Title 1"/>
          <p:cNvSpPr txBox="1">
            <a:spLocks/>
          </p:cNvSpPr>
          <p:nvPr/>
        </p:nvSpPr>
        <p:spPr>
          <a:xfrm>
            <a:off x="1384701" y="-8452"/>
            <a:ext cx="6127876" cy="1102519"/>
          </a:xfrm>
          <a:prstGeom prst="rect">
            <a:avLst/>
          </a:prstGeom>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8000"/>
                </a:solidFill>
                <a:latin typeface="Arial"/>
                <a:cs typeface="Arial"/>
              </a:rPr>
              <a:t>A story is the concept, </a:t>
            </a:r>
          </a:p>
          <a:p>
            <a:r>
              <a:rPr lang="en-US" sz="2800" b="1" dirty="0">
                <a:solidFill>
                  <a:srgbClr val="008000"/>
                </a:solidFill>
                <a:latin typeface="Arial"/>
                <a:cs typeface="Arial"/>
              </a:rPr>
              <a:t>not the characters</a:t>
            </a:r>
          </a:p>
        </p:txBody>
      </p:sp>
      <p:sp>
        <p:nvSpPr>
          <p:cNvPr id="6" name="Rectangle 5"/>
          <p:cNvSpPr/>
          <p:nvPr/>
        </p:nvSpPr>
        <p:spPr>
          <a:xfrm>
            <a:off x="4412702" y="1831983"/>
            <a:ext cx="1880505" cy="1660804"/>
          </a:xfrm>
          <a:prstGeom prst="rect">
            <a:avLst/>
          </a:prstGeom>
          <a:solidFill>
            <a:schemeClr val="bg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8" name="Rectangle 7"/>
          <p:cNvSpPr/>
          <p:nvPr/>
        </p:nvSpPr>
        <p:spPr>
          <a:xfrm>
            <a:off x="6495570" y="1831983"/>
            <a:ext cx="1880505" cy="1660804"/>
          </a:xfrm>
          <a:prstGeom prst="rect">
            <a:avLst/>
          </a:prstGeom>
          <a:solidFill>
            <a:schemeClr val="bg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0" name="Snip Single Corner Rectangle 9"/>
          <p:cNvSpPr/>
          <p:nvPr/>
        </p:nvSpPr>
        <p:spPr>
          <a:xfrm>
            <a:off x="2386093" y="1831983"/>
            <a:ext cx="1845419" cy="1660804"/>
          </a:xfrm>
          <a:prstGeom prst="snip1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3" name="Right Arrow 12"/>
          <p:cNvSpPr/>
          <p:nvPr/>
        </p:nvSpPr>
        <p:spPr>
          <a:xfrm>
            <a:off x="463177" y="2478423"/>
            <a:ext cx="8274990" cy="486514"/>
          </a:xfrm>
          <a:prstGeom prst="rightArrow">
            <a:avLst>
              <a:gd name="adj1" fmla="val 75641"/>
              <a:gd name="adj2" fmla="val 41667"/>
            </a:avLst>
          </a:prstGeom>
          <a:solidFill>
            <a:srgbClr val="008000"/>
          </a:solidFill>
          <a:ln>
            <a:noFill/>
          </a:ln>
          <a:effectLst>
            <a:glow rad="1397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a:p>
        </p:txBody>
      </p:sp>
      <p:sp>
        <p:nvSpPr>
          <p:cNvPr id="14" name="Rectangle 13"/>
          <p:cNvSpPr/>
          <p:nvPr/>
        </p:nvSpPr>
        <p:spPr>
          <a:xfrm>
            <a:off x="605221" y="2576755"/>
            <a:ext cx="4215877" cy="276989"/>
          </a:xfrm>
          <a:prstGeom prst="rect">
            <a:avLst/>
          </a:prstGeom>
          <a:ln>
            <a:noFill/>
          </a:ln>
        </p:spPr>
        <p:txBody>
          <a:bodyPr wrap="square" lIns="91430" tIns="45715" rIns="91430" bIns="45715">
            <a:spAutoFit/>
          </a:bodyPr>
          <a:lstStyle/>
          <a:p>
            <a:r>
              <a:rPr lang="en-GB" sz="1200" dirty="0">
                <a:solidFill>
                  <a:schemeClr val="bg1"/>
                </a:solidFill>
                <a:latin typeface="Arial"/>
                <a:cs typeface="Arial"/>
              </a:rPr>
              <a:t>1. Unifying  Conceptual device</a:t>
            </a:r>
          </a:p>
        </p:txBody>
      </p:sp>
      <p:sp>
        <p:nvSpPr>
          <p:cNvPr id="15" name="Rectangle 14"/>
          <p:cNvSpPr/>
          <p:nvPr/>
        </p:nvSpPr>
        <p:spPr>
          <a:xfrm>
            <a:off x="2354969" y="1861846"/>
            <a:ext cx="1870345" cy="276989"/>
          </a:xfrm>
          <a:prstGeom prst="rect">
            <a:avLst/>
          </a:prstGeom>
        </p:spPr>
        <p:txBody>
          <a:bodyPr wrap="square" lIns="91430" tIns="45715" rIns="91430" bIns="45715">
            <a:spAutoFit/>
          </a:bodyPr>
          <a:lstStyle/>
          <a:p>
            <a:r>
              <a:rPr lang="en-GB" sz="1200" dirty="0">
                <a:solidFill>
                  <a:srgbClr val="008000"/>
                </a:solidFill>
                <a:latin typeface="Arial"/>
                <a:cs typeface="Arial"/>
              </a:rPr>
              <a:t>3. Voice/Sound</a:t>
            </a:r>
          </a:p>
        </p:txBody>
      </p:sp>
      <p:sp>
        <p:nvSpPr>
          <p:cNvPr id="16" name="Rectangle 15"/>
          <p:cNvSpPr/>
          <p:nvPr/>
        </p:nvSpPr>
        <p:spPr>
          <a:xfrm>
            <a:off x="4437839" y="1859462"/>
            <a:ext cx="1870345" cy="276989"/>
          </a:xfrm>
          <a:prstGeom prst="rect">
            <a:avLst/>
          </a:prstGeom>
        </p:spPr>
        <p:txBody>
          <a:bodyPr wrap="square" lIns="91430" tIns="45715" rIns="91430" bIns="45715">
            <a:spAutoFit/>
          </a:bodyPr>
          <a:lstStyle/>
          <a:p>
            <a:r>
              <a:rPr lang="en-GB" sz="1200" dirty="0">
                <a:solidFill>
                  <a:srgbClr val="008000"/>
                </a:solidFill>
                <a:latin typeface="Arial"/>
                <a:cs typeface="Arial"/>
              </a:rPr>
              <a:t>4. Graphics</a:t>
            </a:r>
          </a:p>
        </p:txBody>
      </p:sp>
      <p:sp>
        <p:nvSpPr>
          <p:cNvPr id="17" name="Rectangle 16"/>
          <p:cNvSpPr/>
          <p:nvPr/>
        </p:nvSpPr>
        <p:spPr>
          <a:xfrm>
            <a:off x="318202" y="1861846"/>
            <a:ext cx="1870345" cy="276989"/>
          </a:xfrm>
          <a:prstGeom prst="rect">
            <a:avLst/>
          </a:prstGeom>
        </p:spPr>
        <p:txBody>
          <a:bodyPr wrap="square" lIns="91430" tIns="45715" rIns="91430" bIns="45715">
            <a:spAutoFit/>
          </a:bodyPr>
          <a:lstStyle/>
          <a:p>
            <a:r>
              <a:rPr lang="en-GB" sz="1200" dirty="0">
                <a:solidFill>
                  <a:srgbClr val="008000"/>
                </a:solidFill>
                <a:latin typeface="Arial"/>
                <a:cs typeface="Arial"/>
              </a:rPr>
              <a:t>2. Script</a:t>
            </a:r>
          </a:p>
        </p:txBody>
      </p:sp>
      <p:sp>
        <p:nvSpPr>
          <p:cNvPr id="19" name="Rectangle 18"/>
          <p:cNvSpPr/>
          <p:nvPr/>
        </p:nvSpPr>
        <p:spPr>
          <a:xfrm>
            <a:off x="6509944" y="1861846"/>
            <a:ext cx="1870345" cy="276989"/>
          </a:xfrm>
          <a:prstGeom prst="rect">
            <a:avLst/>
          </a:prstGeom>
        </p:spPr>
        <p:txBody>
          <a:bodyPr wrap="square" lIns="91430" tIns="45715" rIns="91430" bIns="45715">
            <a:spAutoFit/>
          </a:bodyPr>
          <a:lstStyle/>
          <a:p>
            <a:r>
              <a:rPr lang="en-GB" sz="1200" dirty="0">
                <a:solidFill>
                  <a:srgbClr val="008000"/>
                </a:solidFill>
                <a:latin typeface="Arial"/>
                <a:cs typeface="Arial"/>
              </a:rPr>
              <a:t>5. Social Motive</a:t>
            </a:r>
          </a:p>
        </p:txBody>
      </p:sp>
    </p:spTree>
    <p:extLst>
      <p:ext uri="{BB962C8B-B14F-4D97-AF65-F5344CB8AC3E}">
        <p14:creationId xmlns:p14="http://schemas.microsoft.com/office/powerpoint/2010/main" val="793077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ddleEarthRisk792Kofficial1291674287.w3x-1.jpg"/>
          <p:cNvPicPr>
            <a:picLocks noChangeAspect="1"/>
          </p:cNvPicPr>
          <p:nvPr/>
        </p:nvPicPr>
        <p:blipFill>
          <a:blip r:embed="rId2" cstate="email">
            <a:alphaModFix amt="67000"/>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6858000" cy="5143500"/>
          </a:xfrm>
          <a:prstGeom prst="rect">
            <a:avLst/>
          </a:prstGeom>
        </p:spPr>
      </p:pic>
      <p:pic>
        <p:nvPicPr>
          <p:cNvPr id="5" name="Picture 4" descr="homepage.jpg"/>
          <p:cNvPicPr>
            <a:picLocks noChangeAspect="1"/>
          </p:cNvPicPr>
          <p:nvPr/>
        </p:nvPicPr>
        <p:blipFill>
          <a:blip r:embed="rId4">
            <a:alphaModFix/>
            <a:duotone>
              <a:prstClr val="black"/>
              <a:schemeClr val="accent3">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486011" y="0"/>
            <a:ext cx="3975497" cy="5143500"/>
          </a:xfrm>
          <a:prstGeom prst="rect">
            <a:avLst/>
          </a:prstGeom>
        </p:spPr>
      </p:pic>
      <p:sp>
        <p:nvSpPr>
          <p:cNvPr id="12" name="Freeform 11"/>
          <p:cNvSpPr/>
          <p:nvPr/>
        </p:nvSpPr>
        <p:spPr>
          <a:xfrm>
            <a:off x="2339528" y="1512242"/>
            <a:ext cx="1453849" cy="1487177"/>
          </a:xfrm>
          <a:custGeom>
            <a:avLst/>
            <a:gdLst>
              <a:gd name="connsiteX0" fmla="*/ 158754 w 1453849"/>
              <a:gd name="connsiteY0" fmla="*/ 0 h 1487177"/>
              <a:gd name="connsiteX1" fmla="*/ 116976 w 1453849"/>
              <a:gd name="connsiteY1" fmla="*/ 16710 h 1487177"/>
              <a:gd name="connsiteX2" fmla="*/ 91910 w 1453849"/>
              <a:gd name="connsiteY2" fmla="*/ 25065 h 1487177"/>
              <a:gd name="connsiteX3" fmla="*/ 58488 w 1453849"/>
              <a:gd name="connsiteY3" fmla="*/ 41775 h 1487177"/>
              <a:gd name="connsiteX4" fmla="*/ 16711 w 1453849"/>
              <a:gd name="connsiteY4" fmla="*/ 116969 h 1487177"/>
              <a:gd name="connsiteX5" fmla="*/ 8356 w 1453849"/>
              <a:gd name="connsiteY5" fmla="*/ 142034 h 1487177"/>
              <a:gd name="connsiteX6" fmla="*/ 0 w 1453849"/>
              <a:gd name="connsiteY6" fmla="*/ 167099 h 1487177"/>
              <a:gd name="connsiteX7" fmla="*/ 41777 w 1453849"/>
              <a:gd name="connsiteY7" fmla="*/ 284068 h 1487177"/>
              <a:gd name="connsiteX8" fmla="*/ 91910 w 1453849"/>
              <a:gd name="connsiteY8" fmla="*/ 317487 h 1487177"/>
              <a:gd name="connsiteX9" fmla="*/ 108621 w 1453849"/>
              <a:gd name="connsiteY9" fmla="*/ 342552 h 1487177"/>
              <a:gd name="connsiteX10" fmla="*/ 167109 w 1453849"/>
              <a:gd name="connsiteY10" fmla="*/ 392682 h 1487177"/>
              <a:gd name="connsiteX11" fmla="*/ 233953 w 1453849"/>
              <a:gd name="connsiteY11" fmla="*/ 426101 h 1487177"/>
              <a:gd name="connsiteX12" fmla="*/ 259019 w 1453849"/>
              <a:gd name="connsiteY12" fmla="*/ 434456 h 1487177"/>
              <a:gd name="connsiteX13" fmla="*/ 309152 w 1453849"/>
              <a:gd name="connsiteY13" fmla="*/ 467876 h 1487177"/>
              <a:gd name="connsiteX14" fmla="*/ 334218 w 1453849"/>
              <a:gd name="connsiteY14" fmla="*/ 484586 h 1487177"/>
              <a:gd name="connsiteX15" fmla="*/ 359285 w 1453849"/>
              <a:gd name="connsiteY15" fmla="*/ 492941 h 1487177"/>
              <a:gd name="connsiteX16" fmla="*/ 384351 w 1453849"/>
              <a:gd name="connsiteY16" fmla="*/ 518005 h 1487177"/>
              <a:gd name="connsiteX17" fmla="*/ 409417 w 1453849"/>
              <a:gd name="connsiteY17" fmla="*/ 534715 h 1487177"/>
              <a:gd name="connsiteX18" fmla="*/ 476261 w 1453849"/>
              <a:gd name="connsiteY18" fmla="*/ 609910 h 1487177"/>
              <a:gd name="connsiteX19" fmla="*/ 501327 w 1453849"/>
              <a:gd name="connsiteY19" fmla="*/ 685104 h 1487177"/>
              <a:gd name="connsiteX20" fmla="*/ 518038 w 1453849"/>
              <a:gd name="connsiteY20" fmla="*/ 735234 h 1487177"/>
              <a:gd name="connsiteX21" fmla="*/ 526394 w 1453849"/>
              <a:gd name="connsiteY21" fmla="*/ 777008 h 1487177"/>
              <a:gd name="connsiteX22" fmla="*/ 534749 w 1453849"/>
              <a:gd name="connsiteY22" fmla="*/ 802073 h 1487177"/>
              <a:gd name="connsiteX23" fmla="*/ 543105 w 1453849"/>
              <a:gd name="connsiteY23" fmla="*/ 835493 h 1487177"/>
              <a:gd name="connsiteX24" fmla="*/ 559816 w 1453849"/>
              <a:gd name="connsiteY24" fmla="*/ 885622 h 1487177"/>
              <a:gd name="connsiteX25" fmla="*/ 568171 w 1453849"/>
              <a:gd name="connsiteY25" fmla="*/ 927397 h 1487177"/>
              <a:gd name="connsiteX26" fmla="*/ 576526 w 1453849"/>
              <a:gd name="connsiteY26" fmla="*/ 985881 h 1487177"/>
              <a:gd name="connsiteX27" fmla="*/ 601593 w 1453849"/>
              <a:gd name="connsiteY27" fmla="*/ 1102850 h 1487177"/>
              <a:gd name="connsiteX28" fmla="*/ 609948 w 1453849"/>
              <a:gd name="connsiteY28" fmla="*/ 1144625 h 1487177"/>
              <a:gd name="connsiteX29" fmla="*/ 618304 w 1453849"/>
              <a:gd name="connsiteY29" fmla="*/ 1178044 h 1487177"/>
              <a:gd name="connsiteX30" fmla="*/ 626659 w 1453849"/>
              <a:gd name="connsiteY30" fmla="*/ 1219819 h 1487177"/>
              <a:gd name="connsiteX31" fmla="*/ 643370 w 1453849"/>
              <a:gd name="connsiteY31" fmla="*/ 1286658 h 1487177"/>
              <a:gd name="connsiteX32" fmla="*/ 651726 w 1453849"/>
              <a:gd name="connsiteY32" fmla="*/ 1311723 h 1487177"/>
              <a:gd name="connsiteX33" fmla="*/ 676792 w 1453849"/>
              <a:gd name="connsiteY33" fmla="*/ 1345143 h 1487177"/>
              <a:gd name="connsiteX34" fmla="*/ 693503 w 1453849"/>
              <a:gd name="connsiteY34" fmla="*/ 1370208 h 1487177"/>
              <a:gd name="connsiteX35" fmla="*/ 726925 w 1453849"/>
              <a:gd name="connsiteY35" fmla="*/ 1395273 h 1487177"/>
              <a:gd name="connsiteX36" fmla="*/ 810479 w 1453849"/>
              <a:gd name="connsiteY36" fmla="*/ 1462112 h 1487177"/>
              <a:gd name="connsiteX37" fmla="*/ 835546 w 1453849"/>
              <a:gd name="connsiteY37" fmla="*/ 1470467 h 1487177"/>
              <a:gd name="connsiteX38" fmla="*/ 919100 w 1453849"/>
              <a:gd name="connsiteY38" fmla="*/ 1487177 h 1487177"/>
              <a:gd name="connsiteX39" fmla="*/ 1052787 w 1453849"/>
              <a:gd name="connsiteY39" fmla="*/ 1478822 h 1487177"/>
              <a:gd name="connsiteX40" fmla="*/ 1102920 w 1453849"/>
              <a:gd name="connsiteY40" fmla="*/ 1453757 h 1487177"/>
              <a:gd name="connsiteX41" fmla="*/ 1153053 w 1453849"/>
              <a:gd name="connsiteY41" fmla="*/ 1437047 h 1487177"/>
              <a:gd name="connsiteX42" fmla="*/ 1211541 w 1453849"/>
              <a:gd name="connsiteY42" fmla="*/ 1411982 h 1487177"/>
              <a:gd name="connsiteX43" fmla="*/ 1236607 w 1453849"/>
              <a:gd name="connsiteY43" fmla="*/ 1386918 h 1487177"/>
              <a:gd name="connsiteX44" fmla="*/ 1270029 w 1453849"/>
              <a:gd name="connsiteY44" fmla="*/ 1370208 h 1487177"/>
              <a:gd name="connsiteX45" fmla="*/ 1345228 w 1453849"/>
              <a:gd name="connsiteY45" fmla="*/ 1336788 h 1487177"/>
              <a:gd name="connsiteX46" fmla="*/ 1370295 w 1453849"/>
              <a:gd name="connsiteY46" fmla="*/ 1328433 h 1487177"/>
              <a:gd name="connsiteX47" fmla="*/ 1453849 w 1453849"/>
              <a:gd name="connsiteY47" fmla="*/ 1328433 h 148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53849" h="1487177">
                <a:moveTo>
                  <a:pt x="158754" y="0"/>
                </a:moveTo>
                <a:cubicBezTo>
                  <a:pt x="144828" y="5570"/>
                  <a:pt x="131020" y="11444"/>
                  <a:pt x="116976" y="16710"/>
                </a:cubicBezTo>
                <a:cubicBezTo>
                  <a:pt x="108729" y="19802"/>
                  <a:pt x="100005" y="21596"/>
                  <a:pt x="91910" y="25065"/>
                </a:cubicBezTo>
                <a:cubicBezTo>
                  <a:pt x="80462" y="29971"/>
                  <a:pt x="69629" y="36205"/>
                  <a:pt x="58488" y="41775"/>
                </a:cubicBezTo>
                <a:cubicBezTo>
                  <a:pt x="20968" y="79294"/>
                  <a:pt x="37158" y="55631"/>
                  <a:pt x="16711" y="116969"/>
                </a:cubicBezTo>
                <a:lnTo>
                  <a:pt x="8356" y="142034"/>
                </a:lnTo>
                <a:lnTo>
                  <a:pt x="0" y="167099"/>
                </a:lnTo>
                <a:cubicBezTo>
                  <a:pt x="5018" y="207238"/>
                  <a:pt x="1115" y="256962"/>
                  <a:pt x="41777" y="284068"/>
                </a:cubicBezTo>
                <a:lnTo>
                  <a:pt x="91910" y="317487"/>
                </a:lnTo>
                <a:cubicBezTo>
                  <a:pt x="97480" y="325842"/>
                  <a:pt x="102192" y="334838"/>
                  <a:pt x="108621" y="342552"/>
                </a:cubicBezTo>
                <a:cubicBezTo>
                  <a:pt x="122379" y="359061"/>
                  <a:pt x="149166" y="382216"/>
                  <a:pt x="167109" y="392682"/>
                </a:cubicBezTo>
                <a:cubicBezTo>
                  <a:pt x="188627" y="405233"/>
                  <a:pt x="210320" y="418224"/>
                  <a:pt x="233953" y="426101"/>
                </a:cubicBezTo>
                <a:cubicBezTo>
                  <a:pt x="242308" y="428886"/>
                  <a:pt x="251320" y="430179"/>
                  <a:pt x="259019" y="434456"/>
                </a:cubicBezTo>
                <a:cubicBezTo>
                  <a:pt x="276576" y="444209"/>
                  <a:pt x="292441" y="456736"/>
                  <a:pt x="309152" y="467876"/>
                </a:cubicBezTo>
                <a:cubicBezTo>
                  <a:pt x="317507" y="473446"/>
                  <a:pt x="324691" y="481411"/>
                  <a:pt x="334218" y="484586"/>
                </a:cubicBezTo>
                <a:lnTo>
                  <a:pt x="359285" y="492941"/>
                </a:lnTo>
                <a:cubicBezTo>
                  <a:pt x="367640" y="501296"/>
                  <a:pt x="375274" y="510441"/>
                  <a:pt x="384351" y="518005"/>
                </a:cubicBezTo>
                <a:cubicBezTo>
                  <a:pt x="392065" y="524433"/>
                  <a:pt x="401912" y="528044"/>
                  <a:pt x="409417" y="534715"/>
                </a:cubicBezTo>
                <a:cubicBezTo>
                  <a:pt x="456245" y="576338"/>
                  <a:pt x="450862" y="571814"/>
                  <a:pt x="476261" y="609910"/>
                </a:cubicBezTo>
                <a:lnTo>
                  <a:pt x="501327" y="685104"/>
                </a:lnTo>
                <a:lnTo>
                  <a:pt x="518038" y="735234"/>
                </a:lnTo>
                <a:cubicBezTo>
                  <a:pt x="520823" y="749159"/>
                  <a:pt x="522950" y="763232"/>
                  <a:pt x="526394" y="777008"/>
                </a:cubicBezTo>
                <a:cubicBezTo>
                  <a:pt x="528530" y="785552"/>
                  <a:pt x="532329" y="793605"/>
                  <a:pt x="534749" y="802073"/>
                </a:cubicBezTo>
                <a:cubicBezTo>
                  <a:pt x="537904" y="813114"/>
                  <a:pt x="539805" y="824494"/>
                  <a:pt x="543105" y="835493"/>
                </a:cubicBezTo>
                <a:cubicBezTo>
                  <a:pt x="548167" y="852364"/>
                  <a:pt x="556362" y="868350"/>
                  <a:pt x="559816" y="885622"/>
                </a:cubicBezTo>
                <a:cubicBezTo>
                  <a:pt x="562601" y="899547"/>
                  <a:pt x="565836" y="913389"/>
                  <a:pt x="568171" y="927397"/>
                </a:cubicBezTo>
                <a:cubicBezTo>
                  <a:pt x="571408" y="946822"/>
                  <a:pt x="573104" y="966488"/>
                  <a:pt x="576526" y="985881"/>
                </a:cubicBezTo>
                <a:cubicBezTo>
                  <a:pt x="600819" y="1123534"/>
                  <a:pt x="584193" y="1024555"/>
                  <a:pt x="601593" y="1102850"/>
                </a:cubicBezTo>
                <a:cubicBezTo>
                  <a:pt x="604674" y="1116713"/>
                  <a:pt x="606867" y="1130762"/>
                  <a:pt x="609948" y="1144625"/>
                </a:cubicBezTo>
                <a:cubicBezTo>
                  <a:pt x="612439" y="1155834"/>
                  <a:pt x="615813" y="1166835"/>
                  <a:pt x="618304" y="1178044"/>
                </a:cubicBezTo>
                <a:cubicBezTo>
                  <a:pt x="621385" y="1191907"/>
                  <a:pt x="623466" y="1205982"/>
                  <a:pt x="626659" y="1219819"/>
                </a:cubicBezTo>
                <a:cubicBezTo>
                  <a:pt x="631823" y="1242196"/>
                  <a:pt x="636107" y="1264871"/>
                  <a:pt x="643370" y="1286658"/>
                </a:cubicBezTo>
                <a:cubicBezTo>
                  <a:pt x="646155" y="1295013"/>
                  <a:pt x="647356" y="1304076"/>
                  <a:pt x="651726" y="1311723"/>
                </a:cubicBezTo>
                <a:cubicBezTo>
                  <a:pt x="658635" y="1323813"/>
                  <a:pt x="668698" y="1333812"/>
                  <a:pt x="676792" y="1345143"/>
                </a:cubicBezTo>
                <a:cubicBezTo>
                  <a:pt x="682629" y="1353314"/>
                  <a:pt x="686402" y="1363108"/>
                  <a:pt x="693503" y="1370208"/>
                </a:cubicBezTo>
                <a:cubicBezTo>
                  <a:pt x="703350" y="1380055"/>
                  <a:pt x="716445" y="1386103"/>
                  <a:pt x="726925" y="1395273"/>
                </a:cubicBezTo>
                <a:cubicBezTo>
                  <a:pt x="755009" y="1419845"/>
                  <a:pt x="772146" y="1449335"/>
                  <a:pt x="810479" y="1462112"/>
                </a:cubicBezTo>
                <a:cubicBezTo>
                  <a:pt x="818835" y="1464897"/>
                  <a:pt x="826964" y="1468487"/>
                  <a:pt x="835546" y="1470467"/>
                </a:cubicBezTo>
                <a:cubicBezTo>
                  <a:pt x="863222" y="1476853"/>
                  <a:pt x="919100" y="1487177"/>
                  <a:pt x="919100" y="1487177"/>
                </a:cubicBezTo>
                <a:cubicBezTo>
                  <a:pt x="963662" y="1484392"/>
                  <a:pt x="1008383" y="1483496"/>
                  <a:pt x="1052787" y="1478822"/>
                </a:cubicBezTo>
                <a:cubicBezTo>
                  <a:pt x="1082736" y="1475670"/>
                  <a:pt x="1075820" y="1465801"/>
                  <a:pt x="1102920" y="1453757"/>
                </a:cubicBezTo>
                <a:cubicBezTo>
                  <a:pt x="1119017" y="1446603"/>
                  <a:pt x="1137298" y="1444924"/>
                  <a:pt x="1153053" y="1437047"/>
                </a:cubicBezTo>
                <a:cubicBezTo>
                  <a:pt x="1194353" y="1416398"/>
                  <a:pt x="1174659" y="1424276"/>
                  <a:pt x="1211541" y="1411982"/>
                </a:cubicBezTo>
                <a:cubicBezTo>
                  <a:pt x="1219896" y="1403627"/>
                  <a:pt x="1226992" y="1393785"/>
                  <a:pt x="1236607" y="1386918"/>
                </a:cubicBezTo>
                <a:cubicBezTo>
                  <a:pt x="1246743" y="1379679"/>
                  <a:pt x="1259214" y="1376387"/>
                  <a:pt x="1270029" y="1370208"/>
                </a:cubicBezTo>
                <a:cubicBezTo>
                  <a:pt x="1325640" y="1338432"/>
                  <a:pt x="1257701" y="1365962"/>
                  <a:pt x="1345228" y="1336788"/>
                </a:cubicBezTo>
                <a:cubicBezTo>
                  <a:pt x="1353584" y="1334003"/>
                  <a:pt x="1361487" y="1328433"/>
                  <a:pt x="1370295" y="1328433"/>
                </a:cubicBezTo>
                <a:lnTo>
                  <a:pt x="1453849" y="1328433"/>
                </a:ln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lIns="91430" tIns="45715" rIns="91430" bIns="45715" rtlCol="0" anchor="ctr"/>
          <a:lstStyle/>
          <a:p>
            <a:pPr algn="ctr"/>
            <a:endParaRPr lang="en-US"/>
          </a:p>
        </p:txBody>
      </p:sp>
      <p:sp>
        <p:nvSpPr>
          <p:cNvPr id="13" name="Title 1"/>
          <p:cNvSpPr txBox="1">
            <a:spLocks/>
          </p:cNvSpPr>
          <p:nvPr/>
        </p:nvSpPr>
        <p:spPr>
          <a:xfrm>
            <a:off x="2799077" y="3801492"/>
            <a:ext cx="4433223" cy="1342010"/>
          </a:xfrm>
          <a:prstGeom prst="rect">
            <a:avLst/>
          </a:prstGeom>
          <a:solidFill>
            <a:srgbClr val="008000"/>
          </a:solidFill>
        </p:spPr>
        <p:txBody>
          <a:bodyPr vert="horz" lIns="91430" tIns="45715" rIns="91430" bIns="4571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chemeClr val="bg1"/>
                </a:solidFill>
                <a:latin typeface="Arial"/>
                <a:cs typeface="Arial"/>
              </a:rPr>
              <a:t>“It is easy to create a fictional world, but creating the red thread of story that goes through it is the hard bit”</a:t>
            </a:r>
          </a:p>
          <a:p>
            <a:pPr algn="l"/>
            <a:r>
              <a:rPr lang="en-US" sz="1800" b="1" dirty="0">
                <a:solidFill>
                  <a:schemeClr val="bg1"/>
                </a:solidFill>
                <a:latin typeface="Arial"/>
                <a:cs typeface="Arial"/>
              </a:rPr>
              <a:t>- Alan Moore</a:t>
            </a:r>
          </a:p>
        </p:txBody>
      </p:sp>
      <p:pic>
        <p:nvPicPr>
          <p:cNvPr id="14" name="Picture 13" descr="61W8p5lVuZL._SL500_AA300_.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21755" y="3801491"/>
            <a:ext cx="877323" cy="1379483"/>
          </a:xfrm>
          <a:prstGeom prst="rect">
            <a:avLst/>
          </a:prstGeom>
        </p:spPr>
      </p:pic>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2273398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7828</TotalTime>
  <Words>1429</Words>
  <Application>Microsoft Macintosh PowerPoint</Application>
  <PresentationFormat>On-screen Show (16:9)</PresentationFormat>
  <Paragraphs>199</Paragraphs>
  <Slides>44</Slides>
  <Notes>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Engaging and Informing (and ‘what video can teach interfaces’)</vt:lpstr>
      <vt:lpstr>PowerPoint Presentation</vt:lpstr>
      <vt:lpstr>Media </vt:lpstr>
      <vt:lpstr>Media </vt:lpstr>
      <vt:lpstr>PowerPoint Presentation</vt:lpstr>
      <vt:lpstr>Media </vt:lpstr>
      <vt:lpstr>PowerPoint Presentation</vt:lpstr>
      <vt:lpstr>PowerPoint Presentation</vt:lpstr>
      <vt:lpstr>PowerPoint Presentation</vt:lpstr>
      <vt:lpstr>   find the idea  1) - all very well if you are the expert)  2) - allow others to find the idea and the concept  3) - quant(x)=qual story needs a reason  - you need two axes of data – the Why AXIS  DON’T DO WHAT THE DATA WANTS TO DO – MIX IT UP Data wants more than freedom</vt:lpstr>
      <vt:lpstr>PowerPoint Presentation</vt:lpstr>
      <vt:lpstr>PowerPoint Presentation</vt:lpstr>
      <vt:lpstr>PowerPoint Presentation</vt:lpstr>
      <vt:lpstr>PowerPoint Presentation</vt:lpstr>
      <vt:lpstr>PowerPoint Presentation</vt:lpstr>
      <vt:lpstr>Media </vt:lpstr>
      <vt:lpstr>PowerPoint Presentation</vt:lpstr>
      <vt:lpstr>PowerPoint Presentation</vt:lpstr>
      <vt:lpstr>PowerPoint Presentation</vt:lpstr>
      <vt:lpstr>PowerPoint Presentation</vt:lpstr>
      <vt:lpstr>PowerPoint Presentation</vt:lpstr>
      <vt:lpstr>PowerPoint Presentation</vt:lpstr>
      <vt:lpstr>Media </vt:lpstr>
      <vt:lpstr>3. Present a human voice to data</vt:lpstr>
      <vt:lpstr>3. Present a human voice to data</vt:lpstr>
      <vt:lpstr>3. Present a human voice to data</vt:lpstr>
      <vt:lpstr>PowerPoint Presentation</vt:lpstr>
      <vt:lpstr>3. Present a human voice to data</vt:lpstr>
      <vt:lpstr>PowerPoint Presentation</vt:lpstr>
      <vt:lpstr>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 </vt:lpstr>
      <vt:lpstr>PowerPoint Presentation</vt:lpstr>
      <vt:lpstr>PowerPoint Presentation</vt:lpstr>
      <vt:lpstr>Media </vt:lpstr>
      <vt:lpstr>PowerPoint Presentation</vt:lpstr>
    </vt:vector>
  </TitlesOfParts>
  <Company>After The Flood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Movies and Interfaces</dc:title>
  <dc:creator>Max Gadney</dc:creator>
  <cp:lastModifiedBy>Max Gadney</cp:lastModifiedBy>
  <cp:revision>108</cp:revision>
  <cp:lastPrinted>2012-02-16T20:40:08Z</cp:lastPrinted>
  <dcterms:created xsi:type="dcterms:W3CDTF">2012-02-08T11:26:08Z</dcterms:created>
  <dcterms:modified xsi:type="dcterms:W3CDTF">2012-03-05T11:00:31Z</dcterms:modified>
</cp:coreProperties>
</file>